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1" r:id="rId4"/>
    <p:sldId id="263" r:id="rId5"/>
    <p:sldId id="265" r:id="rId6"/>
    <p:sldId id="267" r:id="rId7"/>
    <p:sldId id="269" r:id="rId8"/>
    <p:sldId id="271" r:id="rId9"/>
    <p:sldId id="273" r:id="rId10"/>
    <p:sldId id="275" r:id="rId11"/>
    <p:sldId id="27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96" y="-7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 do título do Modelo Global</a:t>
            </a:r>
            <a:endParaRPr lang="en-U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 do subtítulo do modelo global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 do título do Modelo Global</a:t>
            </a:r>
            <a:endParaRPr lang="en-US"/>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Conteúdo 2"/>
          <p:cNvSpPr>
            <a:spLocks noGrp="1"/>
          </p:cNvSpPr>
          <p:nvPr>
            <p:ph idx="1"/>
          </p:nvPr>
        </p:nvSpPr>
        <p:spPr/>
        <p:txBody>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 de texto do modelo global</a:t>
            </a:r>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11/7/2018</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 de texto do modelo global</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 de texto do modelo global</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7" name="Marcador de Posição da Data 6"/>
          <p:cNvSpPr>
            <a:spLocks noGrp="1"/>
          </p:cNvSpPr>
          <p:nvPr>
            <p:ph type="dt" sz="half" idx="10"/>
          </p:nvPr>
        </p:nvSpPr>
        <p:spPr/>
        <p:txBody>
          <a:bodyPr/>
          <a:lstStyle/>
          <a:p>
            <a:fld id="{A4A3E61B-3AB3-490F-90D4-269C8A444AE7}" type="datetimeFigureOut">
              <a:rPr lang="en-US" smtClean="0"/>
              <a:pPr/>
              <a:t>11/7/2018</a:t>
            </a:fld>
            <a:endParaRPr lang="en-US"/>
          </a:p>
        </p:txBody>
      </p:sp>
      <p:sp>
        <p:nvSpPr>
          <p:cNvPr id="8" name="Marcador de Posição do Rodapé 7"/>
          <p:cNvSpPr>
            <a:spLocks noGrp="1"/>
          </p:cNvSpPr>
          <p:nvPr>
            <p:ph type="ftr" sz="quarter" idx="11"/>
          </p:nvPr>
        </p:nvSpPr>
        <p:spPr/>
        <p:txBody>
          <a:bodyPr/>
          <a:lstStyle/>
          <a:p>
            <a:endParaRPr lang="en-US"/>
          </a:p>
        </p:txBody>
      </p:sp>
      <p:sp>
        <p:nvSpPr>
          <p:cNvPr id="9" name="Marcador de Posição do Número do Diapositivo 8"/>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a Data 2"/>
          <p:cNvSpPr>
            <a:spLocks noGrp="1"/>
          </p:cNvSpPr>
          <p:nvPr>
            <p:ph type="dt" sz="half" idx="10"/>
          </p:nvPr>
        </p:nvSpPr>
        <p:spPr/>
        <p:txBody>
          <a:bodyPr/>
          <a:lstStyle/>
          <a:p>
            <a:fld id="{A4A3E61B-3AB3-490F-90D4-269C8A444AE7}" type="datetimeFigureOut">
              <a:rPr lang="en-US" smtClean="0"/>
              <a:pPr/>
              <a:t>11/7/2018</a:t>
            </a:fld>
            <a:endParaRPr lang="en-US"/>
          </a:p>
        </p:txBody>
      </p:sp>
      <p:sp>
        <p:nvSpPr>
          <p:cNvPr id="4" name="Marcador de Posição do Rodapé 3"/>
          <p:cNvSpPr>
            <a:spLocks noGrp="1"/>
          </p:cNvSpPr>
          <p:nvPr>
            <p:ph type="ftr" sz="quarter" idx="11"/>
          </p:nvPr>
        </p:nvSpPr>
        <p:spPr/>
        <p:txBody>
          <a:bodyPr/>
          <a:lstStyle/>
          <a:p>
            <a:endParaRPr lang="en-US"/>
          </a:p>
        </p:txBody>
      </p:sp>
      <p:sp>
        <p:nvSpPr>
          <p:cNvPr id="5" name="Marcador de Posição do Número do Diapositivo 4"/>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A4A3E61B-3AB3-490F-90D4-269C8A444AE7}" type="datetimeFigureOut">
              <a:rPr lang="en-US" smtClean="0"/>
              <a:pPr/>
              <a:t>11/7/2018</a:t>
            </a:fld>
            <a:endParaRPr lang="en-US"/>
          </a:p>
        </p:txBody>
      </p:sp>
      <p:sp>
        <p:nvSpPr>
          <p:cNvPr id="3" name="Marcador de Posição do Rodapé 2"/>
          <p:cNvSpPr>
            <a:spLocks noGrp="1"/>
          </p:cNvSpPr>
          <p:nvPr>
            <p:ph type="ftr" sz="quarter" idx="11"/>
          </p:nvPr>
        </p:nvSpPr>
        <p:spPr/>
        <p:txBody>
          <a:bodyPr/>
          <a:lstStyle/>
          <a:p>
            <a:endParaRPr lang="en-US"/>
          </a:p>
        </p:txBody>
      </p:sp>
      <p:sp>
        <p:nvSpPr>
          <p:cNvPr id="4" name="Marcador de Posição do Número do Diapositivo 3"/>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 do título do Modelo Global</a:t>
            </a:r>
            <a:endParaRPr lang="en-US"/>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 de texto do modelo global</a:t>
            </a:r>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11/7/2018</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 do título do Modelo Global</a:t>
            </a:r>
            <a:endParaRPr lang="en-US"/>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 de texto do modelo global</a:t>
            </a:r>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11/7/2018</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5C66F-FC7B-4C52-931F-EAABACA1CBDF}"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3419475" y="-242888"/>
            <a:ext cx="5253038" cy="3797301"/>
          </a:xfrm>
          <a:prstGeom prst="rect">
            <a:avLst/>
          </a:prstGeom>
          <a:noFill/>
          <a:ln w="9525">
            <a:noFill/>
            <a:miter lim="800000"/>
            <a:headEnd/>
            <a:tailEnd/>
          </a:ln>
          <a:effectLst/>
        </p:spPr>
        <p:txBody>
          <a:bodyPr>
            <a:spAutoFit/>
          </a:bodyPr>
          <a:lstStyle/>
          <a:p>
            <a:pPr>
              <a:lnSpc>
                <a:spcPct val="150000"/>
              </a:lnSpc>
              <a:spcBef>
                <a:spcPct val="0"/>
              </a:spcBef>
              <a:defRPr/>
            </a:pPr>
            <a:endParaRPr lang="pt-PT" sz="5400" b="1">
              <a:effectLst>
                <a:outerShdw blurRad="38100" dist="38100" dir="2700000" algn="tl">
                  <a:srgbClr val="FFFFFF"/>
                </a:outerShdw>
              </a:effectLst>
              <a:latin typeface="French Script MT" pitchFamily="66" charset="0"/>
            </a:endParaRPr>
          </a:p>
          <a:p>
            <a:pPr>
              <a:lnSpc>
                <a:spcPct val="150000"/>
              </a:lnSpc>
              <a:spcBef>
                <a:spcPct val="0"/>
              </a:spcBef>
              <a:defRPr/>
            </a:pPr>
            <a:r>
              <a:rPr lang="pt-PT" sz="3600" b="1">
                <a:effectLst>
                  <a:outerShdw blurRad="38100" dist="38100" dir="2700000" algn="tl">
                    <a:srgbClr val="FFFFFF"/>
                  </a:outerShdw>
                </a:effectLst>
                <a:latin typeface="Tahoma" pitchFamily="34" charset="0"/>
              </a:rPr>
              <a:t>Friedrich </a:t>
            </a:r>
          </a:p>
          <a:p>
            <a:pPr>
              <a:lnSpc>
                <a:spcPct val="150000"/>
              </a:lnSpc>
              <a:spcBef>
                <a:spcPct val="0"/>
              </a:spcBef>
              <a:defRPr/>
            </a:pPr>
            <a:r>
              <a:rPr lang="pt-PT" sz="3600" b="1">
                <a:effectLst>
                  <a:outerShdw blurRad="38100" dist="38100" dir="2700000" algn="tl">
                    <a:srgbClr val="FFFFFF"/>
                  </a:outerShdw>
                </a:effectLst>
                <a:latin typeface="Tahoma" pitchFamily="34" charset="0"/>
              </a:rPr>
              <a:t>Fröbel </a:t>
            </a:r>
          </a:p>
          <a:p>
            <a:pPr>
              <a:lnSpc>
                <a:spcPct val="150000"/>
              </a:lnSpc>
              <a:spcBef>
                <a:spcPct val="0"/>
              </a:spcBef>
              <a:defRPr/>
            </a:pPr>
            <a:endParaRPr lang="pt-PT" sz="3600" b="1">
              <a:effectLst>
                <a:outerShdw blurRad="38100" dist="38100" dir="2700000" algn="tl">
                  <a:srgbClr val="FFFFFF"/>
                </a:outerShdw>
              </a:effectLst>
              <a:latin typeface="Tahoma" pitchFamily="34" charset="0"/>
            </a:endParaRPr>
          </a:p>
        </p:txBody>
      </p:sp>
      <p:pic>
        <p:nvPicPr>
          <p:cNvPr id="2051" name="Picture 9"/>
          <p:cNvPicPr>
            <a:picLocks noChangeAspect="1" noChangeArrowheads="1"/>
          </p:cNvPicPr>
          <p:nvPr/>
        </p:nvPicPr>
        <p:blipFill>
          <a:blip r:embed="rId2" cstate="print"/>
          <a:srcRect/>
          <a:stretch>
            <a:fillRect/>
          </a:stretch>
        </p:blipFill>
        <p:spPr bwMode="auto">
          <a:xfrm>
            <a:off x="457200" y="1066800"/>
            <a:ext cx="2876550" cy="3762375"/>
          </a:xfrm>
          <a:prstGeom prst="rect">
            <a:avLst/>
          </a:prstGeom>
          <a:noFill/>
          <a:ln w="9525" algn="ctr">
            <a:noFill/>
            <a:miter lim="800000"/>
            <a:headEnd/>
            <a:tailEnd/>
          </a:ln>
        </p:spPr>
      </p:pic>
      <p:sp>
        <p:nvSpPr>
          <p:cNvPr id="2058" name="Rectangle 10"/>
          <p:cNvSpPr>
            <a:spLocks noChangeArrowheads="1"/>
          </p:cNvSpPr>
          <p:nvPr/>
        </p:nvSpPr>
        <p:spPr bwMode="auto">
          <a:xfrm>
            <a:off x="1187450" y="5300663"/>
            <a:ext cx="4572000" cy="830262"/>
          </a:xfrm>
          <a:prstGeom prst="rect">
            <a:avLst/>
          </a:prstGeom>
          <a:noFill/>
          <a:ln w="9525" algn="ctr">
            <a:noFill/>
            <a:miter lim="800000"/>
            <a:headEnd/>
            <a:tailEnd/>
          </a:ln>
          <a:effectLst/>
        </p:spPr>
        <p:txBody>
          <a:bodyPr>
            <a:spAutoFit/>
          </a:bodyPr>
          <a:lstStyle/>
          <a:p>
            <a:pPr>
              <a:defRPr/>
            </a:pPr>
            <a:r>
              <a:rPr lang="pt-PT" sz="2400" b="1" dirty="0" err="1">
                <a:effectLst>
                  <a:outerShdw blurRad="38100" dist="38100" dir="2700000" algn="tl">
                    <a:srgbClr val="FFFFFF"/>
                  </a:outerShdw>
                </a:effectLst>
                <a:latin typeface="Tahoma" pitchFamily="34" charset="0"/>
              </a:rPr>
              <a:t>Power</a:t>
            </a:r>
            <a:r>
              <a:rPr lang="pt-PT" sz="2400" b="1" dirty="0">
                <a:effectLst>
                  <a:outerShdw blurRad="38100" dist="38100" dir="2700000" algn="tl">
                    <a:srgbClr val="FFFFFF"/>
                  </a:outerShdw>
                </a:effectLst>
                <a:latin typeface="Tahoma" pitchFamily="34" charset="0"/>
              </a:rPr>
              <a:t> </a:t>
            </a:r>
            <a:r>
              <a:rPr lang="pt-PT" sz="2400" b="1" dirty="0" err="1">
                <a:effectLst>
                  <a:outerShdw blurRad="38100" dist="38100" dir="2700000" algn="tl">
                    <a:srgbClr val="FFFFFF"/>
                  </a:outerShdw>
                </a:effectLst>
                <a:latin typeface="Tahoma" pitchFamily="34" charset="0"/>
              </a:rPr>
              <a:t>Point</a:t>
            </a:r>
            <a:r>
              <a:rPr lang="pt-PT" sz="2400" b="1" dirty="0">
                <a:effectLst>
                  <a:outerShdw blurRad="38100" dist="38100" dir="2700000" algn="tl">
                    <a:srgbClr val="FFFFFF"/>
                  </a:outerShdw>
                </a:effectLst>
                <a:latin typeface="Tahoma" pitchFamily="34" charset="0"/>
              </a:rPr>
              <a:t> </a:t>
            </a:r>
            <a:r>
              <a:rPr lang="pt-PT" sz="2400" b="1" dirty="0" err="1">
                <a:effectLst>
                  <a:outerShdw blurRad="38100" dist="38100" dir="2700000" algn="tl">
                    <a:srgbClr val="FFFFFF"/>
                  </a:outerShdw>
                </a:effectLst>
                <a:latin typeface="Tahoma" pitchFamily="34" charset="0"/>
              </a:rPr>
              <a:t>by</a:t>
            </a:r>
            <a:r>
              <a:rPr lang="pt-PT" sz="2400" b="1" dirty="0">
                <a:effectLst>
                  <a:outerShdw blurRad="38100" dist="38100" dir="2700000" algn="tl">
                    <a:srgbClr val="FFFFFF"/>
                  </a:outerShdw>
                </a:effectLst>
                <a:latin typeface="Tahoma" pitchFamily="34" charset="0"/>
              </a:rPr>
              <a:t> Carlos Mota, UTAD, 2018.</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 calcmode="lin" valueType="num">
                                      <p:cBhvr>
                                        <p:cTn id="7" dur="3000" fill="hold"/>
                                        <p:tgtEl>
                                          <p:spTgt spid="2053"/>
                                        </p:tgtEl>
                                        <p:attrNameLst>
                                          <p:attrName>ppt_w</p:attrName>
                                        </p:attrNameLst>
                                      </p:cBhvr>
                                      <p:tavLst>
                                        <p:tav tm="0">
                                          <p:val>
                                            <p:fltVal val="0"/>
                                          </p:val>
                                        </p:tav>
                                        <p:tav tm="100000">
                                          <p:val>
                                            <p:strVal val="#ppt_w"/>
                                          </p:val>
                                        </p:tav>
                                      </p:tavLst>
                                    </p:anim>
                                    <p:anim calcmode="lin" valueType="num">
                                      <p:cBhvr>
                                        <p:cTn id="8" dur="3000" fill="hold"/>
                                        <p:tgtEl>
                                          <p:spTgt spid="205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323850" y="692150"/>
            <a:ext cx="8229600" cy="5473700"/>
          </a:xfrm>
        </p:spPr>
        <p:txBody>
          <a:bodyPr/>
          <a:lstStyle/>
          <a:p>
            <a:pPr algn="just" eaLnBrk="1" hangingPunct="1">
              <a:buFont typeface="Wingdings" pitchFamily="2" charset="2"/>
              <a:buChar char="Ø"/>
            </a:pPr>
            <a:r>
              <a:rPr lang="en-US" smtClean="0"/>
              <a:t>The education of children takes place through three types of operations: </a:t>
            </a:r>
            <a:endParaRPr lang="pt-PT" smtClean="0"/>
          </a:p>
          <a:p>
            <a:pPr algn="just" eaLnBrk="1" hangingPunct="1">
              <a:buFont typeface="Wingdings" pitchFamily="2" charset="2"/>
              <a:buChar char="Ø"/>
            </a:pPr>
            <a:r>
              <a:rPr lang="pt-PT" smtClean="0"/>
              <a:t>action, </a:t>
            </a:r>
          </a:p>
          <a:p>
            <a:pPr algn="just" eaLnBrk="1" hangingPunct="1">
              <a:buFont typeface="Wingdings" pitchFamily="2" charset="2"/>
              <a:buChar char="Ø"/>
            </a:pPr>
            <a:r>
              <a:rPr lang="en-US" smtClean="0"/>
              <a:t>playing</a:t>
            </a:r>
            <a:r>
              <a:rPr lang="pt-PT" smtClean="0"/>
              <a:t>,</a:t>
            </a:r>
          </a:p>
          <a:p>
            <a:pPr algn="just" eaLnBrk="1" hangingPunct="1">
              <a:buFont typeface="Wingdings" pitchFamily="2" charset="2"/>
              <a:buChar char="Ø"/>
            </a:pPr>
            <a:r>
              <a:rPr lang="pt-PT" smtClean="0"/>
              <a:t>work. </a:t>
            </a:r>
          </a:p>
          <a:p>
            <a:pPr algn="just" eaLnBrk="1" hangingPunct="1">
              <a:buFont typeface="Wingdings" pitchFamily="2" charset="2"/>
              <a:buChar char="Ø"/>
            </a:pPr>
            <a:r>
              <a:rPr lang="en-US" smtClean="0"/>
              <a:t>The great task of Education is to help man to know himself, to live in peace with Nature and in union with God. It's what he called “integral education”.This conception of human being is deeply religious. </a:t>
            </a:r>
            <a:endParaRPr lang="pt-PT"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4000" smtClean="0"/>
              <a:t>Contemporary features of his work: </a:t>
            </a:r>
            <a:endParaRPr lang="pt-PT" sz="4000" smtClean="0"/>
          </a:p>
        </p:txBody>
      </p:sp>
      <p:sp>
        <p:nvSpPr>
          <p:cNvPr id="12291" name="Rectangle 3"/>
          <p:cNvSpPr>
            <a:spLocks noGrp="1" noChangeArrowheads="1"/>
          </p:cNvSpPr>
          <p:nvPr>
            <p:ph type="body" idx="1"/>
          </p:nvPr>
        </p:nvSpPr>
        <p:spPr>
          <a:xfrm>
            <a:off x="457200" y="1600200"/>
            <a:ext cx="8291513" cy="4997450"/>
          </a:xfrm>
        </p:spPr>
        <p:txBody>
          <a:bodyPr/>
          <a:lstStyle/>
          <a:p>
            <a:pPr algn="just" eaLnBrk="1" hangingPunct="1">
              <a:lnSpc>
                <a:spcPct val="80000"/>
              </a:lnSpc>
              <a:buFont typeface="Wingdings" pitchFamily="2" charset="2"/>
              <a:buChar char="Ø"/>
            </a:pPr>
            <a:r>
              <a:rPr lang="en-US" sz="2800" smtClean="0"/>
              <a:t>Even today his work continues accurate. Fröbel was the first educator to emphasize the toy, the playful activity, to grasp the meaning of family in human relations. For him, for example, the story told by teachers must be told the child "not only in their own language, but through songs, representations, figures, or construction of simple objects with paper, clay or other material." </a:t>
            </a:r>
          </a:p>
          <a:p>
            <a:pPr algn="just" eaLnBrk="1" hangingPunct="1">
              <a:lnSpc>
                <a:spcPct val="80000"/>
              </a:lnSpc>
              <a:buFont typeface="Wingdings" pitchFamily="2" charset="2"/>
              <a:buChar char="Ø"/>
            </a:pPr>
            <a:endParaRPr lang="en-US" sz="2000" smtClean="0"/>
          </a:p>
          <a:p>
            <a:pPr algn="just" eaLnBrk="1" hangingPunct="1">
              <a:lnSpc>
                <a:spcPct val="80000"/>
              </a:lnSpc>
              <a:buFont typeface="Wingdings" pitchFamily="2" charset="2"/>
              <a:buChar char="Ø"/>
            </a:pPr>
            <a:r>
              <a:rPr lang="en-US" sz="2000" smtClean="0"/>
              <a:t>The brighter Fröbel’s idea that contributed more to modern pedagogy was that human beings are essentially dynamic and productive and not merely receptive, "Man is a self-generating power and not a sponge, absorbing knowledge from abroad." </a:t>
            </a:r>
            <a:endParaRPr lang="pt-PT" sz="200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solidFill>
          <a:schemeClr val="bg2"/>
        </a:solidFill>
        <a:effectLst/>
      </p:bgPr>
    </p:bg>
    <p:spTree>
      <p:nvGrpSpPr>
        <p:cNvPr id="1" name=""/>
        <p:cNvGrpSpPr/>
        <p:nvPr/>
      </p:nvGrpSpPr>
      <p:grpSpPr>
        <a:xfrm>
          <a:off x="0" y="0"/>
          <a:ext cx="0" cy="0"/>
          <a:chOff x="0" y="0"/>
          <a:chExt cx="0" cy="0"/>
        </a:xfrm>
      </p:grpSpPr>
      <p:sp>
        <p:nvSpPr>
          <p:cNvPr id="10244" name="Line 4"/>
          <p:cNvSpPr>
            <a:spLocks noChangeShapeType="1"/>
          </p:cNvSpPr>
          <p:nvPr/>
        </p:nvSpPr>
        <p:spPr bwMode="auto">
          <a:xfrm flipV="1">
            <a:off x="503238" y="549275"/>
            <a:ext cx="8172450" cy="0"/>
          </a:xfrm>
          <a:prstGeom prst="line">
            <a:avLst/>
          </a:prstGeom>
          <a:noFill/>
          <a:ln w="57150">
            <a:solidFill>
              <a:schemeClr val="tx1"/>
            </a:solidFill>
            <a:round/>
            <a:headEnd/>
            <a:tailEnd type="triangle" w="med" len="med"/>
          </a:ln>
        </p:spPr>
        <p:txBody>
          <a:bodyPr/>
          <a:lstStyle/>
          <a:p>
            <a:endParaRPr lang="pt-PT"/>
          </a:p>
        </p:txBody>
      </p:sp>
      <p:sp>
        <p:nvSpPr>
          <p:cNvPr id="10245" name="Line 5"/>
          <p:cNvSpPr>
            <a:spLocks noChangeShapeType="1"/>
          </p:cNvSpPr>
          <p:nvPr/>
        </p:nvSpPr>
        <p:spPr bwMode="auto">
          <a:xfrm>
            <a:off x="1042988" y="692150"/>
            <a:ext cx="0" cy="576263"/>
          </a:xfrm>
          <a:prstGeom prst="line">
            <a:avLst/>
          </a:prstGeom>
          <a:noFill/>
          <a:ln w="38100" cmpd="dbl">
            <a:solidFill>
              <a:schemeClr val="tx1"/>
            </a:solidFill>
            <a:round/>
            <a:headEnd/>
            <a:tailEnd type="triangle" w="med" len="med"/>
          </a:ln>
        </p:spPr>
        <p:txBody>
          <a:bodyPr/>
          <a:lstStyle/>
          <a:p>
            <a:endParaRPr lang="pt-PT"/>
          </a:p>
        </p:txBody>
      </p:sp>
      <p:sp>
        <p:nvSpPr>
          <p:cNvPr id="3076" name="Text Box 6"/>
          <p:cNvSpPr txBox="1">
            <a:spLocks noChangeArrowheads="1"/>
          </p:cNvSpPr>
          <p:nvPr/>
        </p:nvSpPr>
        <p:spPr bwMode="auto">
          <a:xfrm>
            <a:off x="468313" y="1484313"/>
            <a:ext cx="1439862" cy="366712"/>
          </a:xfrm>
          <a:prstGeom prst="rect">
            <a:avLst/>
          </a:prstGeom>
          <a:noFill/>
          <a:ln w="9525">
            <a:noFill/>
            <a:miter lim="800000"/>
            <a:headEnd/>
            <a:tailEnd/>
          </a:ln>
        </p:spPr>
        <p:txBody>
          <a:bodyPr>
            <a:spAutoFit/>
          </a:bodyPr>
          <a:lstStyle/>
          <a:p>
            <a:pPr algn="l"/>
            <a:endParaRPr lang="en-US" sz="1800">
              <a:latin typeface="Arial" charset="0"/>
            </a:endParaRPr>
          </a:p>
        </p:txBody>
      </p:sp>
      <p:sp>
        <p:nvSpPr>
          <p:cNvPr id="10247" name="Text Box 7"/>
          <p:cNvSpPr txBox="1">
            <a:spLocks noChangeArrowheads="1"/>
          </p:cNvSpPr>
          <p:nvPr/>
        </p:nvSpPr>
        <p:spPr bwMode="auto">
          <a:xfrm>
            <a:off x="250825" y="1341438"/>
            <a:ext cx="1871663" cy="730250"/>
          </a:xfrm>
          <a:prstGeom prst="rect">
            <a:avLst/>
          </a:prstGeom>
          <a:noFill/>
          <a:ln w="9525">
            <a:noFill/>
            <a:miter lim="800000"/>
            <a:headEnd/>
            <a:tailEnd/>
          </a:ln>
        </p:spPr>
        <p:txBody>
          <a:bodyPr>
            <a:spAutoFit/>
          </a:bodyPr>
          <a:lstStyle/>
          <a:p>
            <a:r>
              <a:rPr lang="de-DE" b="1"/>
              <a:t>Born in 1782 at Oberweissbach, </a:t>
            </a:r>
            <a:r>
              <a:rPr lang="en-US" b="1"/>
              <a:t>Thuringia</a:t>
            </a:r>
            <a:r>
              <a:rPr lang="en-US"/>
              <a:t> </a:t>
            </a:r>
            <a:endParaRPr lang="pt-PT"/>
          </a:p>
        </p:txBody>
      </p:sp>
      <p:sp>
        <p:nvSpPr>
          <p:cNvPr id="10248" name="Line 8"/>
          <p:cNvSpPr>
            <a:spLocks noChangeShapeType="1"/>
          </p:cNvSpPr>
          <p:nvPr/>
        </p:nvSpPr>
        <p:spPr bwMode="auto">
          <a:xfrm>
            <a:off x="2771775" y="620713"/>
            <a:ext cx="0" cy="2520950"/>
          </a:xfrm>
          <a:prstGeom prst="line">
            <a:avLst/>
          </a:prstGeom>
          <a:noFill/>
          <a:ln w="38100" cmpd="dbl">
            <a:solidFill>
              <a:schemeClr val="tx1"/>
            </a:solidFill>
            <a:round/>
            <a:headEnd/>
            <a:tailEnd type="triangle" w="med" len="med"/>
          </a:ln>
        </p:spPr>
        <p:txBody>
          <a:bodyPr/>
          <a:lstStyle/>
          <a:p>
            <a:endParaRPr lang="pt-PT"/>
          </a:p>
        </p:txBody>
      </p:sp>
      <p:sp>
        <p:nvSpPr>
          <p:cNvPr id="10249" name="Text Box 9"/>
          <p:cNvSpPr txBox="1">
            <a:spLocks noChangeArrowheads="1"/>
          </p:cNvSpPr>
          <p:nvPr/>
        </p:nvSpPr>
        <p:spPr bwMode="auto">
          <a:xfrm>
            <a:off x="1979613" y="3284538"/>
            <a:ext cx="1584325" cy="730250"/>
          </a:xfrm>
          <a:prstGeom prst="rect">
            <a:avLst/>
          </a:prstGeom>
          <a:noFill/>
          <a:ln w="9525">
            <a:noFill/>
            <a:miter lim="800000"/>
            <a:headEnd/>
            <a:tailEnd/>
          </a:ln>
        </p:spPr>
        <p:txBody>
          <a:bodyPr>
            <a:spAutoFit/>
          </a:bodyPr>
          <a:lstStyle/>
          <a:p>
            <a:r>
              <a:rPr lang="en-US" b="1"/>
              <a:t>In 1799 he visited his brother at the University of Jena</a:t>
            </a:r>
            <a:r>
              <a:rPr lang="en-US"/>
              <a:t> </a:t>
            </a:r>
            <a:endParaRPr lang="pt-PT"/>
          </a:p>
        </p:txBody>
      </p:sp>
      <p:sp>
        <p:nvSpPr>
          <p:cNvPr id="10250" name="Line 10"/>
          <p:cNvSpPr>
            <a:spLocks noChangeShapeType="1"/>
          </p:cNvSpPr>
          <p:nvPr/>
        </p:nvSpPr>
        <p:spPr bwMode="auto">
          <a:xfrm>
            <a:off x="4140200" y="620713"/>
            <a:ext cx="0" cy="647700"/>
          </a:xfrm>
          <a:prstGeom prst="line">
            <a:avLst/>
          </a:prstGeom>
          <a:noFill/>
          <a:ln w="38100" cmpd="dbl">
            <a:solidFill>
              <a:schemeClr val="tx1"/>
            </a:solidFill>
            <a:round/>
            <a:headEnd/>
            <a:tailEnd type="triangle" w="med" len="med"/>
          </a:ln>
        </p:spPr>
        <p:txBody>
          <a:bodyPr/>
          <a:lstStyle/>
          <a:p>
            <a:endParaRPr lang="pt-PT"/>
          </a:p>
        </p:txBody>
      </p:sp>
      <p:sp>
        <p:nvSpPr>
          <p:cNvPr id="10251" name="Text Box 11"/>
          <p:cNvSpPr txBox="1">
            <a:spLocks noChangeArrowheads="1"/>
          </p:cNvSpPr>
          <p:nvPr/>
        </p:nvSpPr>
        <p:spPr bwMode="auto">
          <a:xfrm>
            <a:off x="3492500" y="1414463"/>
            <a:ext cx="1511300" cy="1368425"/>
          </a:xfrm>
          <a:prstGeom prst="rect">
            <a:avLst/>
          </a:prstGeom>
          <a:noFill/>
          <a:ln w="9525">
            <a:noFill/>
            <a:miter lim="800000"/>
            <a:headEnd/>
            <a:tailEnd/>
          </a:ln>
        </p:spPr>
        <p:txBody>
          <a:bodyPr>
            <a:spAutoFit/>
          </a:bodyPr>
          <a:lstStyle/>
          <a:p>
            <a:r>
              <a:rPr lang="en-US" b="1"/>
              <a:t>In 1801 he attended courses in Science, Philosophy, Architecture and Mineralogy</a:t>
            </a:r>
            <a:r>
              <a:rPr lang="en-US"/>
              <a:t> </a:t>
            </a:r>
            <a:endParaRPr lang="pt-PT"/>
          </a:p>
        </p:txBody>
      </p:sp>
      <p:sp>
        <p:nvSpPr>
          <p:cNvPr id="10252" name="Line 12"/>
          <p:cNvSpPr>
            <a:spLocks noChangeShapeType="1"/>
          </p:cNvSpPr>
          <p:nvPr/>
        </p:nvSpPr>
        <p:spPr bwMode="auto">
          <a:xfrm>
            <a:off x="5867400" y="620713"/>
            <a:ext cx="1588" cy="647700"/>
          </a:xfrm>
          <a:prstGeom prst="line">
            <a:avLst/>
          </a:prstGeom>
          <a:noFill/>
          <a:ln w="38100" cmpd="dbl">
            <a:solidFill>
              <a:schemeClr val="tx1"/>
            </a:solidFill>
            <a:round/>
            <a:headEnd/>
            <a:tailEnd type="triangle" w="med" len="med"/>
          </a:ln>
        </p:spPr>
        <p:txBody>
          <a:bodyPr/>
          <a:lstStyle/>
          <a:p>
            <a:endParaRPr lang="pt-PT"/>
          </a:p>
        </p:txBody>
      </p:sp>
      <p:sp>
        <p:nvSpPr>
          <p:cNvPr id="10253" name="Line 13"/>
          <p:cNvSpPr>
            <a:spLocks noChangeShapeType="1"/>
          </p:cNvSpPr>
          <p:nvPr/>
        </p:nvSpPr>
        <p:spPr bwMode="auto">
          <a:xfrm>
            <a:off x="5867400" y="2276475"/>
            <a:ext cx="0" cy="431800"/>
          </a:xfrm>
          <a:prstGeom prst="line">
            <a:avLst/>
          </a:prstGeom>
          <a:noFill/>
          <a:ln w="38100" cmpd="dbl">
            <a:solidFill>
              <a:schemeClr val="tx1"/>
            </a:solidFill>
            <a:round/>
            <a:headEnd/>
            <a:tailEnd type="triangle" w="med" len="med"/>
          </a:ln>
        </p:spPr>
        <p:txBody>
          <a:bodyPr/>
          <a:lstStyle/>
          <a:p>
            <a:endParaRPr lang="pt-PT"/>
          </a:p>
        </p:txBody>
      </p:sp>
      <p:sp>
        <p:nvSpPr>
          <p:cNvPr id="10254" name="Text Box 14"/>
          <p:cNvSpPr txBox="1">
            <a:spLocks noChangeArrowheads="1"/>
          </p:cNvSpPr>
          <p:nvPr/>
        </p:nvSpPr>
        <p:spPr bwMode="auto">
          <a:xfrm>
            <a:off x="5148263" y="1341438"/>
            <a:ext cx="1511300" cy="730250"/>
          </a:xfrm>
          <a:prstGeom prst="rect">
            <a:avLst/>
          </a:prstGeom>
          <a:noFill/>
          <a:ln w="9525">
            <a:noFill/>
            <a:miter lim="800000"/>
            <a:headEnd/>
            <a:tailEnd/>
          </a:ln>
        </p:spPr>
        <p:txBody>
          <a:bodyPr>
            <a:spAutoFit/>
          </a:bodyPr>
          <a:lstStyle/>
          <a:p>
            <a:r>
              <a:rPr lang="en-US" b="1"/>
              <a:t>In 1805 he studied</a:t>
            </a:r>
            <a:r>
              <a:rPr lang="en-US"/>
              <a:t> </a:t>
            </a:r>
            <a:r>
              <a:rPr lang="en-US" b="1"/>
              <a:t>Architecture</a:t>
            </a:r>
            <a:r>
              <a:rPr lang="en-US"/>
              <a:t> </a:t>
            </a:r>
            <a:endParaRPr lang="pt-PT"/>
          </a:p>
        </p:txBody>
      </p:sp>
      <p:sp>
        <p:nvSpPr>
          <p:cNvPr id="10255" name="Text Box 15"/>
          <p:cNvSpPr txBox="1">
            <a:spLocks noChangeArrowheads="1"/>
          </p:cNvSpPr>
          <p:nvPr/>
        </p:nvSpPr>
        <p:spPr bwMode="auto">
          <a:xfrm>
            <a:off x="5076825" y="2924175"/>
            <a:ext cx="1654175" cy="304800"/>
          </a:xfrm>
          <a:prstGeom prst="rect">
            <a:avLst/>
          </a:prstGeom>
          <a:noFill/>
          <a:ln w="9525">
            <a:noFill/>
            <a:miter lim="800000"/>
            <a:headEnd/>
            <a:tailEnd/>
          </a:ln>
        </p:spPr>
        <p:txBody>
          <a:bodyPr>
            <a:spAutoFit/>
          </a:bodyPr>
          <a:lstStyle/>
          <a:p>
            <a:r>
              <a:rPr lang="en-US" b="1"/>
              <a:t>Live to Frankfurt</a:t>
            </a:r>
            <a:r>
              <a:rPr lang="en-US"/>
              <a:t> </a:t>
            </a:r>
            <a:endParaRPr lang="pt-PT"/>
          </a:p>
        </p:txBody>
      </p:sp>
      <p:sp>
        <p:nvSpPr>
          <p:cNvPr id="10256" name="Text Box 16"/>
          <p:cNvSpPr txBox="1">
            <a:spLocks noChangeArrowheads="1"/>
          </p:cNvSpPr>
          <p:nvPr/>
        </p:nvSpPr>
        <p:spPr bwMode="auto">
          <a:xfrm>
            <a:off x="5148263" y="4149725"/>
            <a:ext cx="1511300" cy="730250"/>
          </a:xfrm>
          <a:prstGeom prst="rect">
            <a:avLst/>
          </a:prstGeom>
          <a:noFill/>
          <a:ln w="9525">
            <a:noFill/>
            <a:miter lim="800000"/>
            <a:headEnd/>
            <a:tailEnd/>
          </a:ln>
        </p:spPr>
        <p:txBody>
          <a:bodyPr>
            <a:spAutoFit/>
          </a:bodyPr>
          <a:lstStyle/>
          <a:p>
            <a:r>
              <a:rPr lang="en-US" b="1"/>
              <a:t>Became a disciple of Pestalozzi</a:t>
            </a:r>
            <a:r>
              <a:rPr lang="en-US"/>
              <a:t> </a:t>
            </a:r>
            <a:endParaRPr lang="pt-PT"/>
          </a:p>
        </p:txBody>
      </p:sp>
      <p:sp>
        <p:nvSpPr>
          <p:cNvPr id="10257" name="Line 17"/>
          <p:cNvSpPr>
            <a:spLocks noChangeShapeType="1"/>
          </p:cNvSpPr>
          <p:nvPr/>
        </p:nvSpPr>
        <p:spPr bwMode="auto">
          <a:xfrm>
            <a:off x="5867400" y="3644900"/>
            <a:ext cx="0" cy="503238"/>
          </a:xfrm>
          <a:prstGeom prst="line">
            <a:avLst/>
          </a:prstGeom>
          <a:noFill/>
          <a:ln w="38100" cmpd="dbl">
            <a:solidFill>
              <a:schemeClr val="tx1"/>
            </a:solidFill>
            <a:round/>
            <a:headEnd/>
            <a:tailEnd type="triangle" w="med" len="med"/>
          </a:ln>
        </p:spPr>
        <p:txBody>
          <a:bodyPr/>
          <a:lstStyle/>
          <a:p>
            <a:endParaRPr lang="pt-PT"/>
          </a:p>
        </p:txBody>
      </p:sp>
      <p:sp>
        <p:nvSpPr>
          <p:cNvPr id="10258" name="Line 18"/>
          <p:cNvSpPr>
            <a:spLocks noChangeShapeType="1"/>
          </p:cNvSpPr>
          <p:nvPr/>
        </p:nvSpPr>
        <p:spPr bwMode="auto">
          <a:xfrm>
            <a:off x="5867400" y="5373688"/>
            <a:ext cx="0" cy="503237"/>
          </a:xfrm>
          <a:prstGeom prst="line">
            <a:avLst/>
          </a:prstGeom>
          <a:noFill/>
          <a:ln w="38100" cmpd="dbl">
            <a:solidFill>
              <a:schemeClr val="tx1"/>
            </a:solidFill>
            <a:round/>
            <a:headEnd/>
            <a:tailEnd type="triangle" w="med" len="med"/>
          </a:ln>
        </p:spPr>
        <p:txBody>
          <a:bodyPr/>
          <a:lstStyle/>
          <a:p>
            <a:endParaRPr lang="pt-PT"/>
          </a:p>
        </p:txBody>
      </p:sp>
      <p:sp>
        <p:nvSpPr>
          <p:cNvPr id="10259" name="Line 19"/>
          <p:cNvSpPr>
            <a:spLocks noChangeShapeType="1"/>
          </p:cNvSpPr>
          <p:nvPr/>
        </p:nvSpPr>
        <p:spPr bwMode="auto">
          <a:xfrm>
            <a:off x="7596188" y="620713"/>
            <a:ext cx="0" cy="576262"/>
          </a:xfrm>
          <a:prstGeom prst="line">
            <a:avLst/>
          </a:prstGeom>
          <a:noFill/>
          <a:ln w="38100" cmpd="dbl">
            <a:solidFill>
              <a:schemeClr val="tx1"/>
            </a:solidFill>
            <a:round/>
            <a:headEnd/>
            <a:tailEnd type="triangle" w="med" len="med"/>
          </a:ln>
        </p:spPr>
        <p:txBody>
          <a:bodyPr/>
          <a:lstStyle/>
          <a:p>
            <a:endParaRPr lang="pt-PT"/>
          </a:p>
        </p:txBody>
      </p:sp>
      <p:sp>
        <p:nvSpPr>
          <p:cNvPr id="10260" name="Text Box 20"/>
          <p:cNvSpPr txBox="1">
            <a:spLocks noChangeArrowheads="1"/>
          </p:cNvSpPr>
          <p:nvPr/>
        </p:nvSpPr>
        <p:spPr bwMode="auto">
          <a:xfrm>
            <a:off x="4787900" y="5949950"/>
            <a:ext cx="2376488" cy="336550"/>
          </a:xfrm>
          <a:prstGeom prst="rect">
            <a:avLst/>
          </a:prstGeom>
          <a:noFill/>
          <a:ln w="9525">
            <a:noFill/>
            <a:miter lim="800000"/>
            <a:headEnd/>
            <a:tailEnd/>
          </a:ln>
        </p:spPr>
        <p:txBody>
          <a:bodyPr>
            <a:spAutoFit/>
          </a:bodyPr>
          <a:lstStyle/>
          <a:p>
            <a:r>
              <a:rPr lang="en-US" sz="1600" b="1"/>
              <a:t>He visited Yverdon</a:t>
            </a:r>
            <a:r>
              <a:rPr lang="en-US"/>
              <a:t> </a:t>
            </a:r>
            <a:endParaRPr lang="pt-PT"/>
          </a:p>
        </p:txBody>
      </p:sp>
      <p:sp>
        <p:nvSpPr>
          <p:cNvPr id="10262" name="Text Box 22"/>
          <p:cNvSpPr txBox="1">
            <a:spLocks noChangeArrowheads="1"/>
          </p:cNvSpPr>
          <p:nvPr/>
        </p:nvSpPr>
        <p:spPr bwMode="auto">
          <a:xfrm>
            <a:off x="6877050" y="1341438"/>
            <a:ext cx="1511300" cy="1465262"/>
          </a:xfrm>
          <a:prstGeom prst="rect">
            <a:avLst/>
          </a:prstGeom>
          <a:noFill/>
          <a:ln w="9525">
            <a:noFill/>
            <a:miter lim="800000"/>
            <a:headEnd/>
            <a:tailEnd/>
          </a:ln>
        </p:spPr>
        <p:txBody>
          <a:bodyPr>
            <a:spAutoFit/>
          </a:bodyPr>
          <a:lstStyle/>
          <a:p>
            <a:r>
              <a:rPr lang="en-US" sz="1800" b="1"/>
              <a:t>Back to Yverdon in 1808 to study the method of Pestalozzi.</a:t>
            </a:r>
            <a:r>
              <a:rPr lang="en-US" sz="1800"/>
              <a:t> </a:t>
            </a:r>
            <a:endParaRPr lang="pt-PT" sz="1800"/>
          </a:p>
        </p:txBody>
      </p:sp>
      <p:sp>
        <p:nvSpPr>
          <p:cNvPr id="3092" name="Text Box 29"/>
          <p:cNvSpPr txBox="1">
            <a:spLocks noChangeArrowheads="1"/>
          </p:cNvSpPr>
          <p:nvPr/>
        </p:nvSpPr>
        <p:spPr bwMode="auto">
          <a:xfrm>
            <a:off x="7648575" y="3952875"/>
            <a:ext cx="184150" cy="366713"/>
          </a:xfrm>
          <a:prstGeom prst="rect">
            <a:avLst/>
          </a:prstGeom>
          <a:noFill/>
          <a:ln w="9525">
            <a:noFill/>
            <a:miter lim="800000"/>
            <a:headEnd/>
            <a:tailEnd/>
          </a:ln>
        </p:spPr>
        <p:txBody>
          <a:bodyPr wrap="none">
            <a:spAutoFit/>
          </a:bodyPr>
          <a:lstStyle/>
          <a:p>
            <a:pPr algn="l">
              <a:spcBef>
                <a:spcPct val="0"/>
              </a:spcBef>
            </a:pPr>
            <a:endParaRPr lang="en-US" sz="1800">
              <a:latin typeface="Arial" charset="0"/>
            </a:endParaRPr>
          </a:p>
        </p:txBody>
      </p:sp>
      <p:sp>
        <p:nvSpPr>
          <p:cNvPr id="10272" name="Line 32"/>
          <p:cNvSpPr>
            <a:spLocks noChangeShapeType="1"/>
          </p:cNvSpPr>
          <p:nvPr/>
        </p:nvSpPr>
        <p:spPr bwMode="auto">
          <a:xfrm>
            <a:off x="1042988" y="2565400"/>
            <a:ext cx="0" cy="431800"/>
          </a:xfrm>
          <a:prstGeom prst="line">
            <a:avLst/>
          </a:prstGeom>
          <a:noFill/>
          <a:ln w="38100" cmpd="dbl">
            <a:solidFill>
              <a:schemeClr val="tx1"/>
            </a:solidFill>
            <a:round/>
            <a:headEnd/>
            <a:tailEnd type="triangle" w="med" len="med"/>
          </a:ln>
        </p:spPr>
        <p:txBody>
          <a:bodyPr/>
          <a:lstStyle/>
          <a:p>
            <a:endParaRPr lang="pt-PT"/>
          </a:p>
        </p:txBody>
      </p:sp>
      <p:sp>
        <p:nvSpPr>
          <p:cNvPr id="10273" name="Text Box 33"/>
          <p:cNvSpPr txBox="1">
            <a:spLocks noChangeArrowheads="1"/>
          </p:cNvSpPr>
          <p:nvPr/>
        </p:nvSpPr>
        <p:spPr bwMode="auto">
          <a:xfrm>
            <a:off x="395288" y="2997200"/>
            <a:ext cx="1368425" cy="730250"/>
          </a:xfrm>
          <a:prstGeom prst="rect">
            <a:avLst/>
          </a:prstGeom>
          <a:noFill/>
          <a:ln w="9525">
            <a:noFill/>
            <a:miter lim="800000"/>
            <a:headEnd/>
            <a:tailEnd/>
          </a:ln>
        </p:spPr>
        <p:txBody>
          <a:bodyPr>
            <a:spAutoFit/>
          </a:bodyPr>
          <a:lstStyle/>
          <a:p>
            <a:r>
              <a:rPr lang="en-US" b="1"/>
              <a:t>At 9 months was motherless.</a:t>
            </a:r>
            <a:r>
              <a:rPr lang="en-US"/>
              <a:t> </a:t>
            </a:r>
            <a:endParaRPr lang="pt-PT"/>
          </a:p>
        </p:txBody>
      </p:sp>
      <p:sp>
        <p:nvSpPr>
          <p:cNvPr id="10274" name="Text Box 34"/>
          <p:cNvSpPr txBox="1">
            <a:spLocks noChangeArrowheads="1"/>
          </p:cNvSpPr>
          <p:nvPr/>
        </p:nvSpPr>
        <p:spPr bwMode="auto">
          <a:xfrm>
            <a:off x="323850" y="4652963"/>
            <a:ext cx="1655763" cy="1368425"/>
          </a:xfrm>
          <a:prstGeom prst="rect">
            <a:avLst/>
          </a:prstGeom>
          <a:noFill/>
          <a:ln w="9525">
            <a:noFill/>
            <a:miter lim="800000"/>
            <a:headEnd/>
            <a:tailEnd/>
          </a:ln>
        </p:spPr>
        <p:txBody>
          <a:bodyPr>
            <a:spAutoFit/>
          </a:bodyPr>
          <a:lstStyle/>
          <a:p>
            <a:r>
              <a:rPr lang="en-US" b="1"/>
              <a:t>His father was a Protestant minister.</a:t>
            </a:r>
            <a:br>
              <a:rPr lang="en-US" b="1"/>
            </a:br>
            <a:r>
              <a:rPr lang="en-US" b="1"/>
              <a:t>Fröbel moved to his uncle's home in Stadtil</a:t>
            </a:r>
            <a:r>
              <a:rPr lang="en-US"/>
              <a:t> </a:t>
            </a:r>
            <a:endParaRPr lang="pt-PT"/>
          </a:p>
        </p:txBody>
      </p:sp>
      <p:sp>
        <p:nvSpPr>
          <p:cNvPr id="10275" name="Line 35"/>
          <p:cNvSpPr>
            <a:spLocks noChangeShapeType="1"/>
          </p:cNvSpPr>
          <p:nvPr/>
        </p:nvSpPr>
        <p:spPr bwMode="auto">
          <a:xfrm>
            <a:off x="1042988" y="3860800"/>
            <a:ext cx="0" cy="576263"/>
          </a:xfrm>
          <a:prstGeom prst="line">
            <a:avLst/>
          </a:prstGeom>
          <a:noFill/>
          <a:ln w="38100" cmpd="dbl">
            <a:solidFill>
              <a:schemeClr val="tx1"/>
            </a:solidFill>
            <a:round/>
            <a:headEnd/>
            <a:tailEnd type="triangle" w="med" len="med"/>
          </a:ln>
        </p:spPr>
        <p:txBody>
          <a:bodyPr/>
          <a:lstStyle/>
          <a:p>
            <a:endParaRPr lang="pt-PT"/>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 calcmode="lin" valueType="num">
                                      <p:cBhvr>
                                        <p:cTn id="7" dur="500" fill="hold"/>
                                        <p:tgtEl>
                                          <p:spTgt spid="10244"/>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0244"/>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0244"/>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0244"/>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1" fill="hold" grpId="0" nodeType="clickEffect">
                                  <p:stCondLst>
                                    <p:cond delay="0"/>
                                  </p:stCondLst>
                                  <p:childTnLst>
                                    <p:set>
                                      <p:cBhvr>
                                        <p:cTn id="14" dur="1" fill="hold">
                                          <p:stCondLst>
                                            <p:cond delay="0"/>
                                          </p:stCondLst>
                                        </p:cTn>
                                        <p:tgtEl>
                                          <p:spTgt spid="10245"/>
                                        </p:tgtEl>
                                        <p:attrNameLst>
                                          <p:attrName>style.visibility</p:attrName>
                                        </p:attrNameLst>
                                      </p:cBhvr>
                                      <p:to>
                                        <p:strVal val="visible"/>
                                      </p:to>
                                    </p:set>
                                    <p:animEffect transition="in" filter="slide(fromTop)">
                                      <p:cBhvr>
                                        <p:cTn id="15" dur="500"/>
                                        <p:tgtEl>
                                          <p:spTgt spid="10245"/>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0247"/>
                                        </p:tgtEl>
                                        <p:attrNameLst>
                                          <p:attrName>style.visibility</p:attrName>
                                        </p:attrNameLst>
                                      </p:cBhvr>
                                      <p:to>
                                        <p:strVal val="visible"/>
                                      </p:to>
                                    </p:set>
                                    <p:anim calcmode="lin" valueType="num">
                                      <p:cBhvr additive="base">
                                        <p:cTn id="20" dur="500" fill="hold"/>
                                        <p:tgtEl>
                                          <p:spTgt spid="10247"/>
                                        </p:tgtEl>
                                        <p:attrNameLst>
                                          <p:attrName>ppt_x</p:attrName>
                                        </p:attrNameLst>
                                      </p:cBhvr>
                                      <p:tavLst>
                                        <p:tav tm="0">
                                          <p:val>
                                            <p:strVal val="#ppt_x"/>
                                          </p:val>
                                        </p:tav>
                                        <p:tav tm="100000">
                                          <p:val>
                                            <p:strVal val="#ppt_x"/>
                                          </p:val>
                                        </p:tav>
                                      </p:tavLst>
                                    </p:anim>
                                    <p:anim calcmode="lin" valueType="num">
                                      <p:cBhvr additive="base">
                                        <p:cTn id="21" dur="500" fill="hold"/>
                                        <p:tgtEl>
                                          <p:spTgt spid="10247"/>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10272"/>
                                        </p:tgtEl>
                                        <p:attrNameLst>
                                          <p:attrName>style.visibility</p:attrName>
                                        </p:attrNameLst>
                                      </p:cBhvr>
                                      <p:to>
                                        <p:strVal val="visible"/>
                                      </p:to>
                                    </p:set>
                                    <p:animEffect transition="in" filter="slide(fromTop)">
                                      <p:cBhvr>
                                        <p:cTn id="26" dur="500"/>
                                        <p:tgtEl>
                                          <p:spTgt spid="10272"/>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273"/>
                                        </p:tgtEl>
                                        <p:attrNameLst>
                                          <p:attrName>style.visibility</p:attrName>
                                        </p:attrNameLst>
                                      </p:cBhvr>
                                      <p:to>
                                        <p:strVal val="visible"/>
                                      </p:to>
                                    </p:set>
                                    <p:anim calcmode="lin" valueType="num">
                                      <p:cBhvr additive="base">
                                        <p:cTn id="31" dur="500" fill="hold"/>
                                        <p:tgtEl>
                                          <p:spTgt spid="10273"/>
                                        </p:tgtEl>
                                        <p:attrNameLst>
                                          <p:attrName>ppt_x</p:attrName>
                                        </p:attrNameLst>
                                      </p:cBhvr>
                                      <p:tavLst>
                                        <p:tav tm="0">
                                          <p:val>
                                            <p:strVal val="#ppt_x"/>
                                          </p:val>
                                        </p:tav>
                                        <p:tav tm="100000">
                                          <p:val>
                                            <p:strVal val="#ppt_x"/>
                                          </p:val>
                                        </p:tav>
                                      </p:tavLst>
                                    </p:anim>
                                    <p:anim calcmode="lin" valueType="num">
                                      <p:cBhvr additive="base">
                                        <p:cTn id="32" dur="500" fill="hold"/>
                                        <p:tgtEl>
                                          <p:spTgt spid="1027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2" presetClass="entr" presetSubtype="1" fill="hold" grpId="0" nodeType="clickEffect">
                                  <p:stCondLst>
                                    <p:cond delay="0"/>
                                  </p:stCondLst>
                                  <p:childTnLst>
                                    <p:set>
                                      <p:cBhvr>
                                        <p:cTn id="36" dur="1" fill="hold">
                                          <p:stCondLst>
                                            <p:cond delay="0"/>
                                          </p:stCondLst>
                                        </p:cTn>
                                        <p:tgtEl>
                                          <p:spTgt spid="10275"/>
                                        </p:tgtEl>
                                        <p:attrNameLst>
                                          <p:attrName>style.visibility</p:attrName>
                                        </p:attrNameLst>
                                      </p:cBhvr>
                                      <p:to>
                                        <p:strVal val="visible"/>
                                      </p:to>
                                    </p:set>
                                    <p:animEffect transition="in" filter="slide(fromTop)">
                                      <p:cBhvr>
                                        <p:cTn id="37" dur="500"/>
                                        <p:tgtEl>
                                          <p:spTgt spid="10275"/>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0274"/>
                                        </p:tgtEl>
                                        <p:attrNameLst>
                                          <p:attrName>style.visibility</p:attrName>
                                        </p:attrNameLst>
                                      </p:cBhvr>
                                      <p:to>
                                        <p:strVal val="visible"/>
                                      </p:to>
                                    </p:set>
                                    <p:anim calcmode="lin" valueType="num">
                                      <p:cBhvr additive="base">
                                        <p:cTn id="42" dur="500" fill="hold"/>
                                        <p:tgtEl>
                                          <p:spTgt spid="10274"/>
                                        </p:tgtEl>
                                        <p:attrNameLst>
                                          <p:attrName>ppt_x</p:attrName>
                                        </p:attrNameLst>
                                      </p:cBhvr>
                                      <p:tavLst>
                                        <p:tav tm="0">
                                          <p:val>
                                            <p:strVal val="#ppt_x"/>
                                          </p:val>
                                        </p:tav>
                                        <p:tav tm="100000">
                                          <p:val>
                                            <p:strVal val="#ppt_x"/>
                                          </p:val>
                                        </p:tav>
                                      </p:tavLst>
                                    </p:anim>
                                    <p:anim calcmode="lin" valueType="num">
                                      <p:cBhvr additive="base">
                                        <p:cTn id="43" dur="500" fill="hold"/>
                                        <p:tgtEl>
                                          <p:spTgt spid="1027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10248"/>
                                        </p:tgtEl>
                                        <p:attrNameLst>
                                          <p:attrName>style.visibility</p:attrName>
                                        </p:attrNameLst>
                                      </p:cBhvr>
                                      <p:to>
                                        <p:strVal val="visible"/>
                                      </p:to>
                                    </p:set>
                                    <p:animEffect transition="in" filter="slide(fromTop)">
                                      <p:cBhvr>
                                        <p:cTn id="48" dur="500"/>
                                        <p:tgtEl>
                                          <p:spTgt spid="10248"/>
                                        </p:tgtEl>
                                      </p:cBhvr>
                                    </p:animEffect>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0249"/>
                                        </p:tgtEl>
                                        <p:attrNameLst>
                                          <p:attrName>style.visibility</p:attrName>
                                        </p:attrNameLst>
                                      </p:cBhvr>
                                      <p:to>
                                        <p:strVal val="visible"/>
                                      </p:to>
                                    </p:set>
                                    <p:anim calcmode="lin" valueType="num">
                                      <p:cBhvr additive="base">
                                        <p:cTn id="53" dur="500" fill="hold"/>
                                        <p:tgtEl>
                                          <p:spTgt spid="10249"/>
                                        </p:tgtEl>
                                        <p:attrNameLst>
                                          <p:attrName>ppt_x</p:attrName>
                                        </p:attrNameLst>
                                      </p:cBhvr>
                                      <p:tavLst>
                                        <p:tav tm="0">
                                          <p:val>
                                            <p:strVal val="#ppt_x"/>
                                          </p:val>
                                        </p:tav>
                                        <p:tav tm="100000">
                                          <p:val>
                                            <p:strVal val="#ppt_x"/>
                                          </p:val>
                                        </p:tav>
                                      </p:tavLst>
                                    </p:anim>
                                    <p:anim calcmode="lin" valueType="num">
                                      <p:cBhvr additive="base">
                                        <p:cTn id="54" dur="500" fill="hold"/>
                                        <p:tgtEl>
                                          <p:spTgt spid="10249"/>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2" presetClass="entr" presetSubtype="1" fill="hold" grpId="0" nodeType="clickEffect">
                                  <p:stCondLst>
                                    <p:cond delay="0"/>
                                  </p:stCondLst>
                                  <p:childTnLst>
                                    <p:set>
                                      <p:cBhvr>
                                        <p:cTn id="58" dur="1" fill="hold">
                                          <p:stCondLst>
                                            <p:cond delay="0"/>
                                          </p:stCondLst>
                                        </p:cTn>
                                        <p:tgtEl>
                                          <p:spTgt spid="10250"/>
                                        </p:tgtEl>
                                        <p:attrNameLst>
                                          <p:attrName>style.visibility</p:attrName>
                                        </p:attrNameLst>
                                      </p:cBhvr>
                                      <p:to>
                                        <p:strVal val="visible"/>
                                      </p:to>
                                    </p:set>
                                    <p:animEffect transition="in" filter="slide(fromTop)">
                                      <p:cBhvr>
                                        <p:cTn id="59" dur="500"/>
                                        <p:tgtEl>
                                          <p:spTgt spid="10250"/>
                                        </p:tgtEl>
                                      </p:cBhvr>
                                    </p:animEffect>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10251"/>
                                        </p:tgtEl>
                                        <p:attrNameLst>
                                          <p:attrName>style.visibility</p:attrName>
                                        </p:attrNameLst>
                                      </p:cBhvr>
                                      <p:to>
                                        <p:strVal val="visible"/>
                                      </p:to>
                                    </p:set>
                                    <p:anim calcmode="lin" valueType="num">
                                      <p:cBhvr additive="base">
                                        <p:cTn id="64" dur="500" fill="hold"/>
                                        <p:tgtEl>
                                          <p:spTgt spid="10251"/>
                                        </p:tgtEl>
                                        <p:attrNameLst>
                                          <p:attrName>ppt_x</p:attrName>
                                        </p:attrNameLst>
                                      </p:cBhvr>
                                      <p:tavLst>
                                        <p:tav tm="0">
                                          <p:val>
                                            <p:strVal val="#ppt_x"/>
                                          </p:val>
                                        </p:tav>
                                        <p:tav tm="100000">
                                          <p:val>
                                            <p:strVal val="#ppt_x"/>
                                          </p:val>
                                        </p:tav>
                                      </p:tavLst>
                                    </p:anim>
                                    <p:anim calcmode="lin" valueType="num">
                                      <p:cBhvr additive="base">
                                        <p:cTn id="65" dur="500" fill="hold"/>
                                        <p:tgtEl>
                                          <p:spTgt spid="10251"/>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12" presetClass="entr" presetSubtype="1" fill="hold" grpId="0" nodeType="clickEffect">
                                  <p:stCondLst>
                                    <p:cond delay="0"/>
                                  </p:stCondLst>
                                  <p:childTnLst>
                                    <p:set>
                                      <p:cBhvr>
                                        <p:cTn id="69" dur="1" fill="hold">
                                          <p:stCondLst>
                                            <p:cond delay="0"/>
                                          </p:stCondLst>
                                        </p:cTn>
                                        <p:tgtEl>
                                          <p:spTgt spid="10252"/>
                                        </p:tgtEl>
                                        <p:attrNameLst>
                                          <p:attrName>style.visibility</p:attrName>
                                        </p:attrNameLst>
                                      </p:cBhvr>
                                      <p:to>
                                        <p:strVal val="visible"/>
                                      </p:to>
                                    </p:set>
                                    <p:animEffect transition="in" filter="slide(fromTop)">
                                      <p:cBhvr>
                                        <p:cTn id="70" dur="500"/>
                                        <p:tgtEl>
                                          <p:spTgt spid="10252"/>
                                        </p:tgtEl>
                                      </p:cBhvr>
                                    </p:animEffect>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0254"/>
                                        </p:tgtEl>
                                        <p:attrNameLst>
                                          <p:attrName>style.visibility</p:attrName>
                                        </p:attrNameLst>
                                      </p:cBhvr>
                                      <p:to>
                                        <p:strVal val="visible"/>
                                      </p:to>
                                    </p:set>
                                    <p:anim calcmode="lin" valueType="num">
                                      <p:cBhvr additive="base">
                                        <p:cTn id="75" dur="500" fill="hold"/>
                                        <p:tgtEl>
                                          <p:spTgt spid="10254"/>
                                        </p:tgtEl>
                                        <p:attrNameLst>
                                          <p:attrName>ppt_x</p:attrName>
                                        </p:attrNameLst>
                                      </p:cBhvr>
                                      <p:tavLst>
                                        <p:tav tm="0">
                                          <p:val>
                                            <p:strVal val="#ppt_x"/>
                                          </p:val>
                                        </p:tav>
                                        <p:tav tm="100000">
                                          <p:val>
                                            <p:strVal val="#ppt_x"/>
                                          </p:val>
                                        </p:tav>
                                      </p:tavLst>
                                    </p:anim>
                                    <p:anim calcmode="lin" valueType="num">
                                      <p:cBhvr additive="base">
                                        <p:cTn id="76" dur="500" fill="hold"/>
                                        <p:tgtEl>
                                          <p:spTgt spid="10254"/>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12" presetClass="entr" presetSubtype="1" fill="hold" grpId="0" nodeType="clickEffect">
                                  <p:stCondLst>
                                    <p:cond delay="0"/>
                                  </p:stCondLst>
                                  <p:childTnLst>
                                    <p:set>
                                      <p:cBhvr>
                                        <p:cTn id="80" dur="1" fill="hold">
                                          <p:stCondLst>
                                            <p:cond delay="0"/>
                                          </p:stCondLst>
                                        </p:cTn>
                                        <p:tgtEl>
                                          <p:spTgt spid="10253"/>
                                        </p:tgtEl>
                                        <p:attrNameLst>
                                          <p:attrName>style.visibility</p:attrName>
                                        </p:attrNameLst>
                                      </p:cBhvr>
                                      <p:to>
                                        <p:strVal val="visible"/>
                                      </p:to>
                                    </p:set>
                                    <p:animEffect transition="in" filter="slide(fromTop)">
                                      <p:cBhvr>
                                        <p:cTn id="81" dur="500"/>
                                        <p:tgtEl>
                                          <p:spTgt spid="10253"/>
                                        </p:tgtEl>
                                      </p:cBhvr>
                                    </p:animEffect>
                                  </p:childTnLst>
                                </p:cTn>
                              </p:par>
                            </p:childTnLst>
                          </p:cTn>
                        </p:par>
                      </p:childTnLst>
                    </p:cTn>
                  </p:par>
                  <p:par>
                    <p:cTn id="82" fill="hold">
                      <p:stCondLst>
                        <p:cond delay="indefinite"/>
                      </p:stCondLst>
                      <p:childTnLst>
                        <p:par>
                          <p:cTn id="83" fill="hold">
                            <p:stCondLst>
                              <p:cond delay="0"/>
                            </p:stCondLst>
                            <p:childTnLst>
                              <p:par>
                                <p:cTn id="84" presetID="2" presetClass="entr" presetSubtype="4" fill="hold" grpId="0" nodeType="clickEffect">
                                  <p:stCondLst>
                                    <p:cond delay="0"/>
                                  </p:stCondLst>
                                  <p:childTnLst>
                                    <p:set>
                                      <p:cBhvr>
                                        <p:cTn id="85" dur="1" fill="hold">
                                          <p:stCondLst>
                                            <p:cond delay="0"/>
                                          </p:stCondLst>
                                        </p:cTn>
                                        <p:tgtEl>
                                          <p:spTgt spid="10255"/>
                                        </p:tgtEl>
                                        <p:attrNameLst>
                                          <p:attrName>style.visibility</p:attrName>
                                        </p:attrNameLst>
                                      </p:cBhvr>
                                      <p:to>
                                        <p:strVal val="visible"/>
                                      </p:to>
                                    </p:set>
                                    <p:anim calcmode="lin" valueType="num">
                                      <p:cBhvr additive="base">
                                        <p:cTn id="86" dur="500" fill="hold"/>
                                        <p:tgtEl>
                                          <p:spTgt spid="10255"/>
                                        </p:tgtEl>
                                        <p:attrNameLst>
                                          <p:attrName>ppt_x</p:attrName>
                                        </p:attrNameLst>
                                      </p:cBhvr>
                                      <p:tavLst>
                                        <p:tav tm="0">
                                          <p:val>
                                            <p:strVal val="#ppt_x"/>
                                          </p:val>
                                        </p:tav>
                                        <p:tav tm="100000">
                                          <p:val>
                                            <p:strVal val="#ppt_x"/>
                                          </p:val>
                                        </p:tav>
                                      </p:tavLst>
                                    </p:anim>
                                    <p:anim calcmode="lin" valueType="num">
                                      <p:cBhvr additive="base">
                                        <p:cTn id="87" dur="500" fill="hold"/>
                                        <p:tgtEl>
                                          <p:spTgt spid="10255"/>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12" presetClass="entr" presetSubtype="1" fill="hold" grpId="0" nodeType="clickEffect">
                                  <p:stCondLst>
                                    <p:cond delay="0"/>
                                  </p:stCondLst>
                                  <p:childTnLst>
                                    <p:set>
                                      <p:cBhvr>
                                        <p:cTn id="91" dur="1" fill="hold">
                                          <p:stCondLst>
                                            <p:cond delay="0"/>
                                          </p:stCondLst>
                                        </p:cTn>
                                        <p:tgtEl>
                                          <p:spTgt spid="10257"/>
                                        </p:tgtEl>
                                        <p:attrNameLst>
                                          <p:attrName>style.visibility</p:attrName>
                                        </p:attrNameLst>
                                      </p:cBhvr>
                                      <p:to>
                                        <p:strVal val="visible"/>
                                      </p:to>
                                    </p:set>
                                    <p:animEffect transition="in" filter="slide(fromTop)">
                                      <p:cBhvr>
                                        <p:cTn id="92" dur="500"/>
                                        <p:tgtEl>
                                          <p:spTgt spid="10257"/>
                                        </p:tgtEl>
                                      </p:cBhvr>
                                    </p:animEffect>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0256"/>
                                        </p:tgtEl>
                                        <p:attrNameLst>
                                          <p:attrName>style.visibility</p:attrName>
                                        </p:attrNameLst>
                                      </p:cBhvr>
                                      <p:to>
                                        <p:strVal val="visible"/>
                                      </p:to>
                                    </p:set>
                                    <p:anim calcmode="lin" valueType="num">
                                      <p:cBhvr additive="base">
                                        <p:cTn id="97" dur="500" fill="hold"/>
                                        <p:tgtEl>
                                          <p:spTgt spid="10256"/>
                                        </p:tgtEl>
                                        <p:attrNameLst>
                                          <p:attrName>ppt_x</p:attrName>
                                        </p:attrNameLst>
                                      </p:cBhvr>
                                      <p:tavLst>
                                        <p:tav tm="0">
                                          <p:val>
                                            <p:strVal val="#ppt_x"/>
                                          </p:val>
                                        </p:tav>
                                        <p:tav tm="100000">
                                          <p:val>
                                            <p:strVal val="#ppt_x"/>
                                          </p:val>
                                        </p:tav>
                                      </p:tavLst>
                                    </p:anim>
                                    <p:anim calcmode="lin" valueType="num">
                                      <p:cBhvr additive="base">
                                        <p:cTn id="98" dur="500" fill="hold"/>
                                        <p:tgtEl>
                                          <p:spTgt spid="10256"/>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12" presetClass="entr" presetSubtype="1" fill="hold" grpId="0" nodeType="clickEffect">
                                  <p:stCondLst>
                                    <p:cond delay="0"/>
                                  </p:stCondLst>
                                  <p:childTnLst>
                                    <p:set>
                                      <p:cBhvr>
                                        <p:cTn id="102" dur="1" fill="hold">
                                          <p:stCondLst>
                                            <p:cond delay="0"/>
                                          </p:stCondLst>
                                        </p:cTn>
                                        <p:tgtEl>
                                          <p:spTgt spid="10258"/>
                                        </p:tgtEl>
                                        <p:attrNameLst>
                                          <p:attrName>style.visibility</p:attrName>
                                        </p:attrNameLst>
                                      </p:cBhvr>
                                      <p:to>
                                        <p:strVal val="visible"/>
                                      </p:to>
                                    </p:set>
                                    <p:animEffect transition="in" filter="slide(fromTop)">
                                      <p:cBhvr>
                                        <p:cTn id="103" dur="500"/>
                                        <p:tgtEl>
                                          <p:spTgt spid="10258"/>
                                        </p:tgtEl>
                                      </p:cBhvr>
                                    </p:animEffect>
                                  </p:childTnLst>
                                </p:cTn>
                              </p:par>
                            </p:childTnLst>
                          </p:cTn>
                        </p:par>
                      </p:childTnLst>
                    </p:cTn>
                  </p:par>
                  <p:par>
                    <p:cTn id="104" fill="hold">
                      <p:stCondLst>
                        <p:cond delay="indefinite"/>
                      </p:stCondLst>
                      <p:childTnLst>
                        <p:par>
                          <p:cTn id="105" fill="hold">
                            <p:stCondLst>
                              <p:cond delay="0"/>
                            </p:stCondLst>
                            <p:childTnLst>
                              <p:par>
                                <p:cTn id="106" presetID="2" presetClass="entr" presetSubtype="4" fill="hold" grpId="0" nodeType="clickEffect">
                                  <p:stCondLst>
                                    <p:cond delay="0"/>
                                  </p:stCondLst>
                                  <p:childTnLst>
                                    <p:set>
                                      <p:cBhvr>
                                        <p:cTn id="107" dur="1" fill="hold">
                                          <p:stCondLst>
                                            <p:cond delay="0"/>
                                          </p:stCondLst>
                                        </p:cTn>
                                        <p:tgtEl>
                                          <p:spTgt spid="10260"/>
                                        </p:tgtEl>
                                        <p:attrNameLst>
                                          <p:attrName>style.visibility</p:attrName>
                                        </p:attrNameLst>
                                      </p:cBhvr>
                                      <p:to>
                                        <p:strVal val="visible"/>
                                      </p:to>
                                    </p:set>
                                    <p:anim calcmode="lin" valueType="num">
                                      <p:cBhvr additive="base">
                                        <p:cTn id="108" dur="500" fill="hold"/>
                                        <p:tgtEl>
                                          <p:spTgt spid="10260"/>
                                        </p:tgtEl>
                                        <p:attrNameLst>
                                          <p:attrName>ppt_x</p:attrName>
                                        </p:attrNameLst>
                                      </p:cBhvr>
                                      <p:tavLst>
                                        <p:tav tm="0">
                                          <p:val>
                                            <p:strVal val="#ppt_x"/>
                                          </p:val>
                                        </p:tav>
                                        <p:tav tm="100000">
                                          <p:val>
                                            <p:strVal val="#ppt_x"/>
                                          </p:val>
                                        </p:tav>
                                      </p:tavLst>
                                    </p:anim>
                                    <p:anim calcmode="lin" valueType="num">
                                      <p:cBhvr additive="base">
                                        <p:cTn id="109" dur="500" fill="hold"/>
                                        <p:tgtEl>
                                          <p:spTgt spid="10260"/>
                                        </p:tgtEl>
                                        <p:attrNameLst>
                                          <p:attrName>ppt_y</p:attrName>
                                        </p:attrNameLst>
                                      </p:cBhvr>
                                      <p:tavLst>
                                        <p:tav tm="0">
                                          <p:val>
                                            <p:strVal val="1+#ppt_h/2"/>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12" presetClass="entr" presetSubtype="1" fill="hold" grpId="0" nodeType="clickEffect">
                                  <p:stCondLst>
                                    <p:cond delay="0"/>
                                  </p:stCondLst>
                                  <p:childTnLst>
                                    <p:set>
                                      <p:cBhvr>
                                        <p:cTn id="113" dur="1" fill="hold">
                                          <p:stCondLst>
                                            <p:cond delay="0"/>
                                          </p:stCondLst>
                                        </p:cTn>
                                        <p:tgtEl>
                                          <p:spTgt spid="10259"/>
                                        </p:tgtEl>
                                        <p:attrNameLst>
                                          <p:attrName>style.visibility</p:attrName>
                                        </p:attrNameLst>
                                      </p:cBhvr>
                                      <p:to>
                                        <p:strVal val="visible"/>
                                      </p:to>
                                    </p:set>
                                    <p:animEffect transition="in" filter="slide(fromTop)">
                                      <p:cBhvr>
                                        <p:cTn id="114" dur="500"/>
                                        <p:tgtEl>
                                          <p:spTgt spid="10259"/>
                                        </p:tgtEl>
                                      </p:cBhvr>
                                    </p:animEffect>
                                  </p:childTnLst>
                                </p:cTn>
                              </p:par>
                            </p:childTnLst>
                          </p:cTn>
                        </p:par>
                      </p:childTnLst>
                    </p:cTn>
                  </p:par>
                  <p:par>
                    <p:cTn id="115" fill="hold">
                      <p:stCondLst>
                        <p:cond delay="indefinite"/>
                      </p:stCondLst>
                      <p:childTnLst>
                        <p:par>
                          <p:cTn id="116" fill="hold">
                            <p:stCondLst>
                              <p:cond delay="0"/>
                            </p:stCondLst>
                            <p:childTnLst>
                              <p:par>
                                <p:cTn id="117" presetID="2" presetClass="entr" presetSubtype="4" fill="hold" grpId="0" nodeType="clickEffect">
                                  <p:stCondLst>
                                    <p:cond delay="0"/>
                                  </p:stCondLst>
                                  <p:childTnLst>
                                    <p:set>
                                      <p:cBhvr>
                                        <p:cTn id="118" dur="1" fill="hold">
                                          <p:stCondLst>
                                            <p:cond delay="0"/>
                                          </p:stCondLst>
                                        </p:cTn>
                                        <p:tgtEl>
                                          <p:spTgt spid="10262"/>
                                        </p:tgtEl>
                                        <p:attrNameLst>
                                          <p:attrName>style.visibility</p:attrName>
                                        </p:attrNameLst>
                                      </p:cBhvr>
                                      <p:to>
                                        <p:strVal val="visible"/>
                                      </p:to>
                                    </p:set>
                                    <p:anim calcmode="lin" valueType="num">
                                      <p:cBhvr additive="base">
                                        <p:cTn id="119" dur="500" fill="hold"/>
                                        <p:tgtEl>
                                          <p:spTgt spid="10262"/>
                                        </p:tgtEl>
                                        <p:attrNameLst>
                                          <p:attrName>ppt_x</p:attrName>
                                        </p:attrNameLst>
                                      </p:cBhvr>
                                      <p:tavLst>
                                        <p:tav tm="0">
                                          <p:val>
                                            <p:strVal val="#ppt_x"/>
                                          </p:val>
                                        </p:tav>
                                        <p:tav tm="100000">
                                          <p:val>
                                            <p:strVal val="#ppt_x"/>
                                          </p:val>
                                        </p:tav>
                                      </p:tavLst>
                                    </p:anim>
                                    <p:anim calcmode="lin" valueType="num">
                                      <p:cBhvr additive="base">
                                        <p:cTn id="120" dur="500" fill="hold"/>
                                        <p:tgtEl>
                                          <p:spTgt spid="1026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nimBg="1"/>
      <p:bldP spid="10245" grpId="0" animBg="1"/>
      <p:bldP spid="10247" grpId="0"/>
      <p:bldP spid="10248" grpId="0" animBg="1"/>
      <p:bldP spid="10249" grpId="0"/>
      <p:bldP spid="10250" grpId="0" animBg="1"/>
      <p:bldP spid="10251" grpId="0"/>
      <p:bldP spid="10252" grpId="0" animBg="1"/>
      <p:bldP spid="10253" grpId="0" animBg="1"/>
      <p:bldP spid="10254" grpId="0"/>
      <p:bldP spid="10255" grpId="0"/>
      <p:bldP spid="10256" grpId="0"/>
      <p:bldP spid="10257" grpId="0" animBg="1"/>
      <p:bldP spid="10258" grpId="0" animBg="1"/>
      <p:bldP spid="10259" grpId="0" animBg="1"/>
      <p:bldP spid="10260" grpId="0"/>
      <p:bldP spid="10262" grpId="0"/>
      <p:bldP spid="10272" grpId="0" animBg="1"/>
      <p:bldP spid="10273" grpId="0"/>
      <p:bldP spid="10274" grpId="0"/>
      <p:bldP spid="1027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11268" name="Line 4"/>
          <p:cNvSpPr>
            <a:spLocks noChangeShapeType="1"/>
          </p:cNvSpPr>
          <p:nvPr/>
        </p:nvSpPr>
        <p:spPr bwMode="auto">
          <a:xfrm flipV="1">
            <a:off x="468313" y="692150"/>
            <a:ext cx="7848600" cy="0"/>
          </a:xfrm>
          <a:prstGeom prst="line">
            <a:avLst/>
          </a:prstGeom>
          <a:noFill/>
          <a:ln w="57150">
            <a:solidFill>
              <a:schemeClr val="tx1"/>
            </a:solidFill>
            <a:round/>
            <a:headEnd/>
            <a:tailEnd type="triangle" w="med" len="med"/>
          </a:ln>
        </p:spPr>
        <p:txBody>
          <a:bodyPr/>
          <a:lstStyle/>
          <a:p>
            <a:endParaRPr lang="pt-PT"/>
          </a:p>
        </p:txBody>
      </p:sp>
      <p:sp>
        <p:nvSpPr>
          <p:cNvPr id="11286" name="Line 22"/>
          <p:cNvSpPr>
            <a:spLocks noChangeShapeType="1"/>
          </p:cNvSpPr>
          <p:nvPr/>
        </p:nvSpPr>
        <p:spPr bwMode="auto">
          <a:xfrm>
            <a:off x="2843213" y="692150"/>
            <a:ext cx="0" cy="935038"/>
          </a:xfrm>
          <a:prstGeom prst="line">
            <a:avLst/>
          </a:prstGeom>
          <a:noFill/>
          <a:ln w="38100" cmpd="dbl">
            <a:solidFill>
              <a:schemeClr val="tx1"/>
            </a:solidFill>
            <a:round/>
            <a:headEnd/>
            <a:tailEnd type="triangle" w="med" len="med"/>
          </a:ln>
        </p:spPr>
        <p:txBody>
          <a:bodyPr/>
          <a:lstStyle/>
          <a:p>
            <a:endParaRPr lang="pt-PT"/>
          </a:p>
        </p:txBody>
      </p:sp>
      <p:sp>
        <p:nvSpPr>
          <p:cNvPr id="11287" name="Text Box 23"/>
          <p:cNvSpPr txBox="1">
            <a:spLocks noChangeArrowheads="1"/>
          </p:cNvSpPr>
          <p:nvPr/>
        </p:nvSpPr>
        <p:spPr bwMode="auto">
          <a:xfrm>
            <a:off x="2195513" y="1844675"/>
            <a:ext cx="1296987" cy="730250"/>
          </a:xfrm>
          <a:prstGeom prst="rect">
            <a:avLst/>
          </a:prstGeom>
          <a:noFill/>
          <a:ln w="9525">
            <a:noFill/>
            <a:miter lim="800000"/>
            <a:headEnd/>
            <a:tailEnd/>
          </a:ln>
        </p:spPr>
        <p:txBody>
          <a:bodyPr>
            <a:spAutoFit/>
          </a:bodyPr>
          <a:lstStyle/>
          <a:p>
            <a:pPr algn="l"/>
            <a:r>
              <a:rPr lang="en-US" b="1"/>
              <a:t>In 1816 he returned to his homeland.</a:t>
            </a:r>
            <a:r>
              <a:rPr lang="en-US"/>
              <a:t> </a:t>
            </a:r>
            <a:endParaRPr lang="pt-PT"/>
          </a:p>
        </p:txBody>
      </p:sp>
      <p:sp>
        <p:nvSpPr>
          <p:cNvPr id="11288" name="Line 24"/>
          <p:cNvSpPr>
            <a:spLocks noChangeShapeType="1"/>
          </p:cNvSpPr>
          <p:nvPr/>
        </p:nvSpPr>
        <p:spPr bwMode="auto">
          <a:xfrm>
            <a:off x="2843213" y="2781300"/>
            <a:ext cx="0" cy="360363"/>
          </a:xfrm>
          <a:prstGeom prst="line">
            <a:avLst/>
          </a:prstGeom>
          <a:noFill/>
          <a:ln w="38100" cmpd="dbl">
            <a:solidFill>
              <a:schemeClr val="tx1"/>
            </a:solidFill>
            <a:round/>
            <a:headEnd/>
            <a:tailEnd type="triangle" w="med" len="med"/>
          </a:ln>
        </p:spPr>
        <p:txBody>
          <a:bodyPr/>
          <a:lstStyle/>
          <a:p>
            <a:endParaRPr lang="pt-PT"/>
          </a:p>
        </p:txBody>
      </p:sp>
      <p:sp>
        <p:nvSpPr>
          <p:cNvPr id="11289" name="Text Box 25"/>
          <p:cNvSpPr txBox="1">
            <a:spLocks noChangeArrowheads="1"/>
          </p:cNvSpPr>
          <p:nvPr/>
        </p:nvSpPr>
        <p:spPr bwMode="auto">
          <a:xfrm>
            <a:off x="2124075" y="3429000"/>
            <a:ext cx="1368425" cy="1155700"/>
          </a:xfrm>
          <a:prstGeom prst="rect">
            <a:avLst/>
          </a:prstGeom>
          <a:noFill/>
          <a:ln w="9525">
            <a:noFill/>
            <a:miter lim="800000"/>
            <a:headEnd/>
            <a:tailEnd/>
          </a:ln>
        </p:spPr>
        <p:txBody>
          <a:bodyPr>
            <a:spAutoFit/>
          </a:bodyPr>
          <a:lstStyle/>
          <a:p>
            <a:r>
              <a:rPr lang="en-US" b="1"/>
              <a:t>He then dedicated himself to the education of his nephews</a:t>
            </a:r>
            <a:r>
              <a:rPr lang="en-US"/>
              <a:t> </a:t>
            </a:r>
            <a:endParaRPr lang="pt-PT"/>
          </a:p>
        </p:txBody>
      </p:sp>
      <p:sp>
        <p:nvSpPr>
          <p:cNvPr id="11290" name="Line 26"/>
          <p:cNvSpPr>
            <a:spLocks noChangeShapeType="1"/>
          </p:cNvSpPr>
          <p:nvPr/>
        </p:nvSpPr>
        <p:spPr bwMode="auto">
          <a:xfrm>
            <a:off x="2771775" y="4941888"/>
            <a:ext cx="0" cy="430212"/>
          </a:xfrm>
          <a:prstGeom prst="line">
            <a:avLst/>
          </a:prstGeom>
          <a:noFill/>
          <a:ln w="38100" cmpd="dbl">
            <a:solidFill>
              <a:schemeClr val="tx1"/>
            </a:solidFill>
            <a:round/>
            <a:headEnd/>
            <a:tailEnd type="triangle" w="med" len="med"/>
          </a:ln>
        </p:spPr>
        <p:txBody>
          <a:bodyPr/>
          <a:lstStyle/>
          <a:p>
            <a:endParaRPr lang="pt-PT"/>
          </a:p>
        </p:txBody>
      </p:sp>
      <p:sp>
        <p:nvSpPr>
          <p:cNvPr id="11291" name="Text Box 27"/>
          <p:cNvSpPr txBox="1">
            <a:spLocks noChangeArrowheads="1"/>
          </p:cNvSpPr>
          <p:nvPr/>
        </p:nvSpPr>
        <p:spPr bwMode="auto">
          <a:xfrm>
            <a:off x="1908175" y="5300663"/>
            <a:ext cx="1871663" cy="730250"/>
          </a:xfrm>
          <a:prstGeom prst="rect">
            <a:avLst/>
          </a:prstGeom>
          <a:noFill/>
          <a:ln w="9525">
            <a:noFill/>
            <a:miter lim="800000"/>
            <a:headEnd/>
            <a:tailEnd/>
          </a:ln>
        </p:spPr>
        <p:txBody>
          <a:bodyPr>
            <a:spAutoFit/>
          </a:bodyPr>
          <a:lstStyle/>
          <a:p>
            <a:r>
              <a:rPr lang="en-US" b="1"/>
              <a:t>Educational Institute, applied at Homestead Keilhau</a:t>
            </a:r>
            <a:r>
              <a:rPr lang="en-US"/>
              <a:t> </a:t>
            </a:r>
            <a:endParaRPr lang="pt-PT"/>
          </a:p>
        </p:txBody>
      </p:sp>
      <p:sp>
        <p:nvSpPr>
          <p:cNvPr id="11292" name="Line 28"/>
          <p:cNvSpPr>
            <a:spLocks noChangeShapeType="1"/>
          </p:cNvSpPr>
          <p:nvPr/>
        </p:nvSpPr>
        <p:spPr bwMode="auto">
          <a:xfrm>
            <a:off x="4211638" y="692150"/>
            <a:ext cx="0" cy="935038"/>
          </a:xfrm>
          <a:prstGeom prst="line">
            <a:avLst/>
          </a:prstGeom>
          <a:noFill/>
          <a:ln w="57150" cmpd="thinThick">
            <a:solidFill>
              <a:schemeClr val="tx1"/>
            </a:solidFill>
            <a:round/>
            <a:headEnd/>
            <a:tailEnd type="triangle" w="med" len="med"/>
          </a:ln>
        </p:spPr>
        <p:txBody>
          <a:bodyPr/>
          <a:lstStyle/>
          <a:p>
            <a:endParaRPr lang="pt-PT"/>
          </a:p>
        </p:txBody>
      </p:sp>
      <p:sp>
        <p:nvSpPr>
          <p:cNvPr id="11293" name="Text Box 29"/>
          <p:cNvSpPr txBox="1">
            <a:spLocks noChangeArrowheads="1"/>
          </p:cNvSpPr>
          <p:nvPr/>
        </p:nvSpPr>
        <p:spPr bwMode="auto">
          <a:xfrm>
            <a:off x="3492500" y="1773238"/>
            <a:ext cx="1368425" cy="1465262"/>
          </a:xfrm>
          <a:prstGeom prst="rect">
            <a:avLst/>
          </a:prstGeom>
          <a:noFill/>
          <a:ln w="9525">
            <a:noFill/>
            <a:miter lim="800000"/>
            <a:headEnd/>
            <a:tailEnd/>
          </a:ln>
        </p:spPr>
        <p:txBody>
          <a:bodyPr>
            <a:spAutoFit/>
          </a:bodyPr>
          <a:lstStyle/>
          <a:p>
            <a:r>
              <a:rPr lang="en-US" sz="1800" b="1"/>
              <a:t>In 1826 he publishes "The Education of Man"</a:t>
            </a:r>
            <a:r>
              <a:rPr lang="en-US" sz="1800"/>
              <a:t> </a:t>
            </a:r>
            <a:endParaRPr lang="pt-PT" sz="1800"/>
          </a:p>
        </p:txBody>
      </p:sp>
      <p:sp>
        <p:nvSpPr>
          <p:cNvPr id="11294" name="Line 30"/>
          <p:cNvSpPr>
            <a:spLocks noChangeShapeType="1"/>
          </p:cNvSpPr>
          <p:nvPr/>
        </p:nvSpPr>
        <p:spPr bwMode="auto">
          <a:xfrm>
            <a:off x="5580063" y="765175"/>
            <a:ext cx="0" cy="1439863"/>
          </a:xfrm>
          <a:prstGeom prst="line">
            <a:avLst/>
          </a:prstGeom>
          <a:noFill/>
          <a:ln w="57150" cmpd="thinThick">
            <a:solidFill>
              <a:schemeClr val="tx1"/>
            </a:solidFill>
            <a:round/>
            <a:headEnd/>
            <a:tailEnd type="triangle" w="med" len="med"/>
          </a:ln>
        </p:spPr>
        <p:txBody>
          <a:bodyPr/>
          <a:lstStyle/>
          <a:p>
            <a:endParaRPr lang="pt-PT"/>
          </a:p>
        </p:txBody>
      </p:sp>
      <p:sp>
        <p:nvSpPr>
          <p:cNvPr id="11295" name="Text Box 31"/>
          <p:cNvSpPr txBox="1">
            <a:spLocks noChangeArrowheads="1"/>
          </p:cNvSpPr>
          <p:nvPr/>
        </p:nvSpPr>
        <p:spPr bwMode="auto">
          <a:xfrm>
            <a:off x="4932363" y="2420938"/>
            <a:ext cx="1368425" cy="2322512"/>
          </a:xfrm>
          <a:prstGeom prst="rect">
            <a:avLst/>
          </a:prstGeom>
          <a:noFill/>
          <a:ln w="9525">
            <a:noFill/>
            <a:miter lim="800000"/>
            <a:headEnd/>
            <a:tailEnd/>
          </a:ln>
        </p:spPr>
        <p:txBody>
          <a:bodyPr>
            <a:spAutoFit/>
          </a:bodyPr>
          <a:lstStyle/>
          <a:p>
            <a:r>
              <a:rPr lang="en-US" sz="1600" b="1"/>
              <a:t>In 1837 he founded the first kindergartencrucial milestone in the History of Education in the West.</a:t>
            </a:r>
            <a:r>
              <a:rPr lang="en-US" sz="1800"/>
              <a:t> </a:t>
            </a:r>
            <a:endParaRPr lang="pt-PT" sz="1800"/>
          </a:p>
        </p:txBody>
      </p:sp>
      <p:sp>
        <p:nvSpPr>
          <p:cNvPr id="11296" name="Line 32"/>
          <p:cNvSpPr>
            <a:spLocks noChangeShapeType="1"/>
          </p:cNvSpPr>
          <p:nvPr/>
        </p:nvSpPr>
        <p:spPr bwMode="auto">
          <a:xfrm>
            <a:off x="7380288" y="836613"/>
            <a:ext cx="0" cy="863600"/>
          </a:xfrm>
          <a:prstGeom prst="line">
            <a:avLst/>
          </a:prstGeom>
          <a:noFill/>
          <a:ln w="57150" cmpd="thinThick">
            <a:solidFill>
              <a:schemeClr val="tx1"/>
            </a:solidFill>
            <a:round/>
            <a:headEnd/>
            <a:tailEnd type="triangle" w="med" len="med"/>
          </a:ln>
        </p:spPr>
        <p:txBody>
          <a:bodyPr/>
          <a:lstStyle/>
          <a:p>
            <a:endParaRPr lang="pt-PT"/>
          </a:p>
        </p:txBody>
      </p:sp>
      <p:sp>
        <p:nvSpPr>
          <p:cNvPr id="11297" name="Text Box 33"/>
          <p:cNvSpPr txBox="1">
            <a:spLocks noChangeArrowheads="1"/>
          </p:cNvSpPr>
          <p:nvPr/>
        </p:nvSpPr>
        <p:spPr bwMode="auto">
          <a:xfrm>
            <a:off x="6588125" y="1700213"/>
            <a:ext cx="1800225" cy="1069975"/>
          </a:xfrm>
          <a:prstGeom prst="rect">
            <a:avLst/>
          </a:prstGeom>
          <a:noFill/>
          <a:ln w="9525">
            <a:noFill/>
            <a:miter lim="800000"/>
            <a:headEnd/>
            <a:tailEnd/>
          </a:ln>
        </p:spPr>
        <p:txBody>
          <a:bodyPr>
            <a:spAutoFit/>
          </a:bodyPr>
          <a:lstStyle/>
          <a:p>
            <a:r>
              <a:rPr lang="en-US" sz="1600" b="1"/>
              <a:t>In 1848 there was a political revolution in Germany.</a:t>
            </a:r>
            <a:r>
              <a:rPr lang="en-US" sz="1600"/>
              <a:t> </a:t>
            </a:r>
            <a:endParaRPr lang="pt-PT" sz="1600"/>
          </a:p>
        </p:txBody>
      </p:sp>
      <p:sp>
        <p:nvSpPr>
          <p:cNvPr id="11298" name="Text Box 34"/>
          <p:cNvSpPr txBox="1">
            <a:spLocks noChangeArrowheads="1"/>
          </p:cNvSpPr>
          <p:nvPr/>
        </p:nvSpPr>
        <p:spPr bwMode="auto">
          <a:xfrm>
            <a:off x="250825" y="1773238"/>
            <a:ext cx="1800225" cy="2530475"/>
          </a:xfrm>
          <a:prstGeom prst="rect">
            <a:avLst/>
          </a:prstGeom>
          <a:noFill/>
          <a:ln w="9525">
            <a:noFill/>
            <a:miter lim="800000"/>
            <a:headEnd/>
            <a:tailEnd/>
          </a:ln>
        </p:spPr>
        <p:txBody>
          <a:bodyPr>
            <a:spAutoFit/>
          </a:bodyPr>
          <a:lstStyle/>
          <a:p>
            <a:r>
              <a:rPr lang="en-US" sz="2000" b="1"/>
              <a:t>In 1813 he voluntarily enlists in the war fighting in the Prussian army against Napoleon's France.</a:t>
            </a:r>
            <a:r>
              <a:rPr lang="en-US"/>
              <a:t> </a:t>
            </a:r>
            <a:endParaRPr lang="pt-PT"/>
          </a:p>
        </p:txBody>
      </p:sp>
      <p:sp>
        <p:nvSpPr>
          <p:cNvPr id="11301" name="Line 37"/>
          <p:cNvSpPr>
            <a:spLocks noChangeShapeType="1"/>
          </p:cNvSpPr>
          <p:nvPr/>
        </p:nvSpPr>
        <p:spPr bwMode="auto">
          <a:xfrm>
            <a:off x="1042988" y="765175"/>
            <a:ext cx="0" cy="863600"/>
          </a:xfrm>
          <a:prstGeom prst="line">
            <a:avLst/>
          </a:prstGeom>
          <a:noFill/>
          <a:ln w="38100" cmpd="dbl">
            <a:solidFill>
              <a:schemeClr val="tx1"/>
            </a:solidFill>
            <a:round/>
            <a:headEnd/>
            <a:tailEnd type="triangle" w="med" len="med"/>
          </a:ln>
        </p:spPr>
        <p:txBody>
          <a:bodyPr/>
          <a:lstStyle/>
          <a:p>
            <a:endParaRPr lang="pt-PT"/>
          </a:p>
        </p:txBody>
      </p:sp>
      <p:sp>
        <p:nvSpPr>
          <p:cNvPr id="11303" name="Text Box 39"/>
          <p:cNvSpPr txBox="1">
            <a:spLocks noChangeArrowheads="1"/>
          </p:cNvSpPr>
          <p:nvPr/>
        </p:nvSpPr>
        <p:spPr bwMode="auto">
          <a:xfrm>
            <a:off x="6443663" y="4292600"/>
            <a:ext cx="1800225" cy="1155700"/>
          </a:xfrm>
          <a:prstGeom prst="rect">
            <a:avLst/>
          </a:prstGeom>
          <a:noFill/>
          <a:ln w="9525">
            <a:noFill/>
            <a:miter lim="800000"/>
            <a:headEnd/>
            <a:tailEnd/>
          </a:ln>
        </p:spPr>
        <p:txBody>
          <a:bodyPr>
            <a:spAutoFit/>
          </a:bodyPr>
          <a:lstStyle/>
          <a:p>
            <a:r>
              <a:rPr lang="en-US" b="1"/>
              <a:t>The German government prohibited the existence of Kindergartens.</a:t>
            </a:r>
            <a:r>
              <a:rPr lang="en-US"/>
              <a:t> </a:t>
            </a:r>
            <a:endParaRPr lang="pt-PT"/>
          </a:p>
        </p:txBody>
      </p:sp>
      <p:sp>
        <p:nvSpPr>
          <p:cNvPr id="11304" name="Line 40"/>
          <p:cNvSpPr>
            <a:spLocks noChangeShapeType="1"/>
          </p:cNvSpPr>
          <p:nvPr/>
        </p:nvSpPr>
        <p:spPr bwMode="auto">
          <a:xfrm>
            <a:off x="7380288" y="2997200"/>
            <a:ext cx="0" cy="865188"/>
          </a:xfrm>
          <a:prstGeom prst="line">
            <a:avLst/>
          </a:prstGeom>
          <a:noFill/>
          <a:ln w="57150" cmpd="thickThin">
            <a:solidFill>
              <a:schemeClr val="tx1"/>
            </a:solidFill>
            <a:round/>
            <a:headEnd/>
            <a:tailEnd type="triangle" w="med" len="med"/>
          </a:ln>
        </p:spPr>
        <p:txBody>
          <a:bodyPr/>
          <a:lstStyle/>
          <a:p>
            <a:endParaRPr lang="pt-PT"/>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 calcmode="lin" valueType="num">
                                      <p:cBhvr>
                                        <p:cTn id="7" dur="500" fill="hold"/>
                                        <p:tgtEl>
                                          <p:spTgt spid="11268"/>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1268"/>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1268"/>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1268"/>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1" fill="hold" grpId="0" nodeType="clickEffect">
                                  <p:stCondLst>
                                    <p:cond delay="0"/>
                                  </p:stCondLst>
                                  <p:childTnLst>
                                    <p:set>
                                      <p:cBhvr>
                                        <p:cTn id="14" dur="1" fill="hold">
                                          <p:stCondLst>
                                            <p:cond delay="0"/>
                                          </p:stCondLst>
                                        </p:cTn>
                                        <p:tgtEl>
                                          <p:spTgt spid="11301"/>
                                        </p:tgtEl>
                                        <p:attrNameLst>
                                          <p:attrName>style.visibility</p:attrName>
                                        </p:attrNameLst>
                                      </p:cBhvr>
                                      <p:to>
                                        <p:strVal val="visible"/>
                                      </p:to>
                                    </p:set>
                                    <p:animEffect transition="in" filter="slide(fromTop)">
                                      <p:cBhvr>
                                        <p:cTn id="15" dur="500"/>
                                        <p:tgtEl>
                                          <p:spTgt spid="11301"/>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298"/>
                                        </p:tgtEl>
                                        <p:attrNameLst>
                                          <p:attrName>style.visibility</p:attrName>
                                        </p:attrNameLst>
                                      </p:cBhvr>
                                      <p:to>
                                        <p:strVal val="visible"/>
                                      </p:to>
                                    </p:set>
                                    <p:anim calcmode="lin" valueType="num">
                                      <p:cBhvr additive="base">
                                        <p:cTn id="20" dur="500" fill="hold"/>
                                        <p:tgtEl>
                                          <p:spTgt spid="11298"/>
                                        </p:tgtEl>
                                        <p:attrNameLst>
                                          <p:attrName>ppt_x</p:attrName>
                                        </p:attrNameLst>
                                      </p:cBhvr>
                                      <p:tavLst>
                                        <p:tav tm="0">
                                          <p:val>
                                            <p:strVal val="#ppt_x"/>
                                          </p:val>
                                        </p:tav>
                                        <p:tav tm="100000">
                                          <p:val>
                                            <p:strVal val="#ppt_x"/>
                                          </p:val>
                                        </p:tav>
                                      </p:tavLst>
                                    </p:anim>
                                    <p:anim calcmode="lin" valueType="num">
                                      <p:cBhvr additive="base">
                                        <p:cTn id="21" dur="500" fill="hold"/>
                                        <p:tgtEl>
                                          <p:spTgt spid="1129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11286"/>
                                        </p:tgtEl>
                                        <p:attrNameLst>
                                          <p:attrName>style.visibility</p:attrName>
                                        </p:attrNameLst>
                                      </p:cBhvr>
                                      <p:to>
                                        <p:strVal val="visible"/>
                                      </p:to>
                                    </p:set>
                                    <p:animEffect transition="in" filter="slide(fromTop)">
                                      <p:cBhvr>
                                        <p:cTn id="26" dur="500"/>
                                        <p:tgtEl>
                                          <p:spTgt spid="11286"/>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287"/>
                                        </p:tgtEl>
                                        <p:attrNameLst>
                                          <p:attrName>style.visibility</p:attrName>
                                        </p:attrNameLst>
                                      </p:cBhvr>
                                      <p:to>
                                        <p:strVal val="visible"/>
                                      </p:to>
                                    </p:set>
                                    <p:anim calcmode="lin" valueType="num">
                                      <p:cBhvr additive="base">
                                        <p:cTn id="31" dur="500" fill="hold"/>
                                        <p:tgtEl>
                                          <p:spTgt spid="11287"/>
                                        </p:tgtEl>
                                        <p:attrNameLst>
                                          <p:attrName>ppt_x</p:attrName>
                                        </p:attrNameLst>
                                      </p:cBhvr>
                                      <p:tavLst>
                                        <p:tav tm="0">
                                          <p:val>
                                            <p:strVal val="#ppt_x"/>
                                          </p:val>
                                        </p:tav>
                                        <p:tav tm="100000">
                                          <p:val>
                                            <p:strVal val="#ppt_x"/>
                                          </p:val>
                                        </p:tav>
                                      </p:tavLst>
                                    </p:anim>
                                    <p:anim calcmode="lin" valueType="num">
                                      <p:cBhvr additive="base">
                                        <p:cTn id="32" dur="500" fill="hold"/>
                                        <p:tgtEl>
                                          <p:spTgt spid="1128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2" presetClass="entr" presetSubtype="1" fill="hold" grpId="0" nodeType="clickEffect">
                                  <p:stCondLst>
                                    <p:cond delay="0"/>
                                  </p:stCondLst>
                                  <p:childTnLst>
                                    <p:set>
                                      <p:cBhvr>
                                        <p:cTn id="36" dur="1" fill="hold">
                                          <p:stCondLst>
                                            <p:cond delay="0"/>
                                          </p:stCondLst>
                                        </p:cTn>
                                        <p:tgtEl>
                                          <p:spTgt spid="11288"/>
                                        </p:tgtEl>
                                        <p:attrNameLst>
                                          <p:attrName>style.visibility</p:attrName>
                                        </p:attrNameLst>
                                      </p:cBhvr>
                                      <p:to>
                                        <p:strVal val="visible"/>
                                      </p:to>
                                    </p:set>
                                    <p:animEffect transition="in" filter="slide(fromTop)">
                                      <p:cBhvr>
                                        <p:cTn id="37" dur="500"/>
                                        <p:tgtEl>
                                          <p:spTgt spid="11288"/>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1289"/>
                                        </p:tgtEl>
                                        <p:attrNameLst>
                                          <p:attrName>style.visibility</p:attrName>
                                        </p:attrNameLst>
                                      </p:cBhvr>
                                      <p:to>
                                        <p:strVal val="visible"/>
                                      </p:to>
                                    </p:set>
                                    <p:anim calcmode="lin" valueType="num">
                                      <p:cBhvr additive="base">
                                        <p:cTn id="42" dur="500" fill="hold"/>
                                        <p:tgtEl>
                                          <p:spTgt spid="11289"/>
                                        </p:tgtEl>
                                        <p:attrNameLst>
                                          <p:attrName>ppt_x</p:attrName>
                                        </p:attrNameLst>
                                      </p:cBhvr>
                                      <p:tavLst>
                                        <p:tav tm="0">
                                          <p:val>
                                            <p:strVal val="#ppt_x"/>
                                          </p:val>
                                        </p:tav>
                                        <p:tav tm="100000">
                                          <p:val>
                                            <p:strVal val="#ppt_x"/>
                                          </p:val>
                                        </p:tav>
                                      </p:tavLst>
                                    </p:anim>
                                    <p:anim calcmode="lin" valueType="num">
                                      <p:cBhvr additive="base">
                                        <p:cTn id="43" dur="500" fill="hold"/>
                                        <p:tgtEl>
                                          <p:spTgt spid="11289"/>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11290"/>
                                        </p:tgtEl>
                                        <p:attrNameLst>
                                          <p:attrName>style.visibility</p:attrName>
                                        </p:attrNameLst>
                                      </p:cBhvr>
                                      <p:to>
                                        <p:strVal val="visible"/>
                                      </p:to>
                                    </p:set>
                                    <p:animEffect transition="in" filter="slide(fromTop)">
                                      <p:cBhvr>
                                        <p:cTn id="48" dur="500"/>
                                        <p:tgtEl>
                                          <p:spTgt spid="11290"/>
                                        </p:tgtEl>
                                      </p:cBhvr>
                                    </p:animEffect>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1291"/>
                                        </p:tgtEl>
                                        <p:attrNameLst>
                                          <p:attrName>style.visibility</p:attrName>
                                        </p:attrNameLst>
                                      </p:cBhvr>
                                      <p:to>
                                        <p:strVal val="visible"/>
                                      </p:to>
                                    </p:set>
                                    <p:anim calcmode="lin" valueType="num">
                                      <p:cBhvr additive="base">
                                        <p:cTn id="53" dur="500" fill="hold"/>
                                        <p:tgtEl>
                                          <p:spTgt spid="11291"/>
                                        </p:tgtEl>
                                        <p:attrNameLst>
                                          <p:attrName>ppt_x</p:attrName>
                                        </p:attrNameLst>
                                      </p:cBhvr>
                                      <p:tavLst>
                                        <p:tav tm="0">
                                          <p:val>
                                            <p:strVal val="#ppt_x"/>
                                          </p:val>
                                        </p:tav>
                                        <p:tav tm="100000">
                                          <p:val>
                                            <p:strVal val="#ppt_x"/>
                                          </p:val>
                                        </p:tav>
                                      </p:tavLst>
                                    </p:anim>
                                    <p:anim calcmode="lin" valueType="num">
                                      <p:cBhvr additive="base">
                                        <p:cTn id="54" dur="500" fill="hold"/>
                                        <p:tgtEl>
                                          <p:spTgt spid="11291"/>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2" presetClass="entr" presetSubtype="1" fill="hold" grpId="0" nodeType="clickEffect">
                                  <p:stCondLst>
                                    <p:cond delay="0"/>
                                  </p:stCondLst>
                                  <p:childTnLst>
                                    <p:set>
                                      <p:cBhvr>
                                        <p:cTn id="58" dur="1" fill="hold">
                                          <p:stCondLst>
                                            <p:cond delay="0"/>
                                          </p:stCondLst>
                                        </p:cTn>
                                        <p:tgtEl>
                                          <p:spTgt spid="11292"/>
                                        </p:tgtEl>
                                        <p:attrNameLst>
                                          <p:attrName>style.visibility</p:attrName>
                                        </p:attrNameLst>
                                      </p:cBhvr>
                                      <p:to>
                                        <p:strVal val="visible"/>
                                      </p:to>
                                    </p:set>
                                    <p:animEffect transition="in" filter="slide(fromTop)">
                                      <p:cBhvr>
                                        <p:cTn id="59" dur="500"/>
                                        <p:tgtEl>
                                          <p:spTgt spid="11292"/>
                                        </p:tgtEl>
                                      </p:cBhvr>
                                    </p:animEffect>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11293"/>
                                        </p:tgtEl>
                                        <p:attrNameLst>
                                          <p:attrName>style.visibility</p:attrName>
                                        </p:attrNameLst>
                                      </p:cBhvr>
                                      <p:to>
                                        <p:strVal val="visible"/>
                                      </p:to>
                                    </p:set>
                                    <p:anim calcmode="lin" valueType="num">
                                      <p:cBhvr additive="base">
                                        <p:cTn id="64" dur="500" fill="hold"/>
                                        <p:tgtEl>
                                          <p:spTgt spid="11293"/>
                                        </p:tgtEl>
                                        <p:attrNameLst>
                                          <p:attrName>ppt_x</p:attrName>
                                        </p:attrNameLst>
                                      </p:cBhvr>
                                      <p:tavLst>
                                        <p:tav tm="0">
                                          <p:val>
                                            <p:strVal val="#ppt_x"/>
                                          </p:val>
                                        </p:tav>
                                        <p:tav tm="100000">
                                          <p:val>
                                            <p:strVal val="#ppt_x"/>
                                          </p:val>
                                        </p:tav>
                                      </p:tavLst>
                                    </p:anim>
                                    <p:anim calcmode="lin" valueType="num">
                                      <p:cBhvr additive="base">
                                        <p:cTn id="65" dur="500" fill="hold"/>
                                        <p:tgtEl>
                                          <p:spTgt spid="11293"/>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12" presetClass="entr" presetSubtype="1" fill="hold" grpId="0" nodeType="clickEffect">
                                  <p:stCondLst>
                                    <p:cond delay="0"/>
                                  </p:stCondLst>
                                  <p:childTnLst>
                                    <p:set>
                                      <p:cBhvr>
                                        <p:cTn id="69" dur="1" fill="hold">
                                          <p:stCondLst>
                                            <p:cond delay="0"/>
                                          </p:stCondLst>
                                        </p:cTn>
                                        <p:tgtEl>
                                          <p:spTgt spid="11294"/>
                                        </p:tgtEl>
                                        <p:attrNameLst>
                                          <p:attrName>style.visibility</p:attrName>
                                        </p:attrNameLst>
                                      </p:cBhvr>
                                      <p:to>
                                        <p:strVal val="visible"/>
                                      </p:to>
                                    </p:set>
                                    <p:animEffect transition="in" filter="slide(fromTop)">
                                      <p:cBhvr>
                                        <p:cTn id="70" dur="500"/>
                                        <p:tgtEl>
                                          <p:spTgt spid="11294"/>
                                        </p:tgtEl>
                                      </p:cBhvr>
                                    </p:animEffect>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1295"/>
                                        </p:tgtEl>
                                        <p:attrNameLst>
                                          <p:attrName>style.visibility</p:attrName>
                                        </p:attrNameLst>
                                      </p:cBhvr>
                                      <p:to>
                                        <p:strVal val="visible"/>
                                      </p:to>
                                    </p:set>
                                    <p:anim calcmode="lin" valueType="num">
                                      <p:cBhvr additive="base">
                                        <p:cTn id="75" dur="500" fill="hold"/>
                                        <p:tgtEl>
                                          <p:spTgt spid="11295"/>
                                        </p:tgtEl>
                                        <p:attrNameLst>
                                          <p:attrName>ppt_x</p:attrName>
                                        </p:attrNameLst>
                                      </p:cBhvr>
                                      <p:tavLst>
                                        <p:tav tm="0">
                                          <p:val>
                                            <p:strVal val="#ppt_x"/>
                                          </p:val>
                                        </p:tav>
                                        <p:tav tm="100000">
                                          <p:val>
                                            <p:strVal val="#ppt_x"/>
                                          </p:val>
                                        </p:tav>
                                      </p:tavLst>
                                    </p:anim>
                                    <p:anim calcmode="lin" valueType="num">
                                      <p:cBhvr additive="base">
                                        <p:cTn id="76" dur="500" fill="hold"/>
                                        <p:tgtEl>
                                          <p:spTgt spid="11295"/>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12" presetClass="entr" presetSubtype="1" fill="hold" grpId="0" nodeType="clickEffect">
                                  <p:stCondLst>
                                    <p:cond delay="0"/>
                                  </p:stCondLst>
                                  <p:childTnLst>
                                    <p:set>
                                      <p:cBhvr>
                                        <p:cTn id="80" dur="1" fill="hold">
                                          <p:stCondLst>
                                            <p:cond delay="0"/>
                                          </p:stCondLst>
                                        </p:cTn>
                                        <p:tgtEl>
                                          <p:spTgt spid="11296"/>
                                        </p:tgtEl>
                                        <p:attrNameLst>
                                          <p:attrName>style.visibility</p:attrName>
                                        </p:attrNameLst>
                                      </p:cBhvr>
                                      <p:to>
                                        <p:strVal val="visible"/>
                                      </p:to>
                                    </p:set>
                                    <p:animEffect transition="in" filter="slide(fromTop)">
                                      <p:cBhvr>
                                        <p:cTn id="81" dur="500"/>
                                        <p:tgtEl>
                                          <p:spTgt spid="11296"/>
                                        </p:tgtEl>
                                      </p:cBhvr>
                                    </p:animEffect>
                                  </p:childTnLst>
                                </p:cTn>
                              </p:par>
                            </p:childTnLst>
                          </p:cTn>
                        </p:par>
                      </p:childTnLst>
                    </p:cTn>
                  </p:par>
                  <p:par>
                    <p:cTn id="82" fill="hold">
                      <p:stCondLst>
                        <p:cond delay="indefinite"/>
                      </p:stCondLst>
                      <p:childTnLst>
                        <p:par>
                          <p:cTn id="83" fill="hold">
                            <p:stCondLst>
                              <p:cond delay="0"/>
                            </p:stCondLst>
                            <p:childTnLst>
                              <p:par>
                                <p:cTn id="84" presetID="2" presetClass="entr" presetSubtype="4" fill="hold" grpId="0" nodeType="clickEffect">
                                  <p:stCondLst>
                                    <p:cond delay="0"/>
                                  </p:stCondLst>
                                  <p:childTnLst>
                                    <p:set>
                                      <p:cBhvr>
                                        <p:cTn id="85" dur="1" fill="hold">
                                          <p:stCondLst>
                                            <p:cond delay="0"/>
                                          </p:stCondLst>
                                        </p:cTn>
                                        <p:tgtEl>
                                          <p:spTgt spid="11297"/>
                                        </p:tgtEl>
                                        <p:attrNameLst>
                                          <p:attrName>style.visibility</p:attrName>
                                        </p:attrNameLst>
                                      </p:cBhvr>
                                      <p:to>
                                        <p:strVal val="visible"/>
                                      </p:to>
                                    </p:set>
                                    <p:anim calcmode="lin" valueType="num">
                                      <p:cBhvr additive="base">
                                        <p:cTn id="86" dur="500" fill="hold"/>
                                        <p:tgtEl>
                                          <p:spTgt spid="11297"/>
                                        </p:tgtEl>
                                        <p:attrNameLst>
                                          <p:attrName>ppt_x</p:attrName>
                                        </p:attrNameLst>
                                      </p:cBhvr>
                                      <p:tavLst>
                                        <p:tav tm="0">
                                          <p:val>
                                            <p:strVal val="#ppt_x"/>
                                          </p:val>
                                        </p:tav>
                                        <p:tav tm="100000">
                                          <p:val>
                                            <p:strVal val="#ppt_x"/>
                                          </p:val>
                                        </p:tav>
                                      </p:tavLst>
                                    </p:anim>
                                    <p:anim calcmode="lin" valueType="num">
                                      <p:cBhvr additive="base">
                                        <p:cTn id="87" dur="500" fill="hold"/>
                                        <p:tgtEl>
                                          <p:spTgt spid="11297"/>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12" presetClass="entr" presetSubtype="1" fill="hold" grpId="0" nodeType="clickEffect">
                                  <p:stCondLst>
                                    <p:cond delay="0"/>
                                  </p:stCondLst>
                                  <p:childTnLst>
                                    <p:set>
                                      <p:cBhvr>
                                        <p:cTn id="91" dur="1" fill="hold">
                                          <p:stCondLst>
                                            <p:cond delay="0"/>
                                          </p:stCondLst>
                                        </p:cTn>
                                        <p:tgtEl>
                                          <p:spTgt spid="11304"/>
                                        </p:tgtEl>
                                        <p:attrNameLst>
                                          <p:attrName>style.visibility</p:attrName>
                                        </p:attrNameLst>
                                      </p:cBhvr>
                                      <p:to>
                                        <p:strVal val="visible"/>
                                      </p:to>
                                    </p:set>
                                    <p:animEffect transition="in" filter="slide(fromTop)">
                                      <p:cBhvr>
                                        <p:cTn id="92" dur="500"/>
                                        <p:tgtEl>
                                          <p:spTgt spid="11304"/>
                                        </p:tgtEl>
                                      </p:cBhvr>
                                    </p:animEffect>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1303"/>
                                        </p:tgtEl>
                                        <p:attrNameLst>
                                          <p:attrName>style.visibility</p:attrName>
                                        </p:attrNameLst>
                                      </p:cBhvr>
                                      <p:to>
                                        <p:strVal val="visible"/>
                                      </p:to>
                                    </p:set>
                                    <p:anim calcmode="lin" valueType="num">
                                      <p:cBhvr additive="base">
                                        <p:cTn id="97" dur="500" fill="hold"/>
                                        <p:tgtEl>
                                          <p:spTgt spid="11303"/>
                                        </p:tgtEl>
                                        <p:attrNameLst>
                                          <p:attrName>ppt_x</p:attrName>
                                        </p:attrNameLst>
                                      </p:cBhvr>
                                      <p:tavLst>
                                        <p:tav tm="0">
                                          <p:val>
                                            <p:strVal val="#ppt_x"/>
                                          </p:val>
                                        </p:tav>
                                        <p:tav tm="100000">
                                          <p:val>
                                            <p:strVal val="#ppt_x"/>
                                          </p:val>
                                        </p:tav>
                                      </p:tavLst>
                                    </p:anim>
                                    <p:anim calcmode="lin" valueType="num">
                                      <p:cBhvr additive="base">
                                        <p:cTn id="98" dur="500" fill="hold"/>
                                        <p:tgtEl>
                                          <p:spTgt spid="113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animBg="1"/>
      <p:bldP spid="11286" grpId="0" animBg="1"/>
      <p:bldP spid="11287" grpId="0"/>
      <p:bldP spid="11288" grpId="0" animBg="1"/>
      <p:bldP spid="11289" grpId="0"/>
      <p:bldP spid="11290" grpId="0" animBg="1"/>
      <p:bldP spid="11291" grpId="0"/>
      <p:bldP spid="11292" grpId="0" animBg="1"/>
      <p:bldP spid="11293" grpId="0"/>
      <p:bldP spid="11294" grpId="0" animBg="1"/>
      <p:bldP spid="11295" grpId="0"/>
      <p:bldP spid="11296" grpId="0" animBg="1"/>
      <p:bldP spid="11297" grpId="0"/>
      <p:bldP spid="11298" grpId="0"/>
      <p:bldP spid="11301" grpId="0" animBg="1"/>
      <p:bldP spid="11303" grpId="0"/>
      <p:bldP spid="1130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292" name="Line 4"/>
          <p:cNvSpPr>
            <a:spLocks noChangeShapeType="1"/>
          </p:cNvSpPr>
          <p:nvPr/>
        </p:nvSpPr>
        <p:spPr bwMode="auto">
          <a:xfrm>
            <a:off x="539750" y="692150"/>
            <a:ext cx="8064500" cy="0"/>
          </a:xfrm>
          <a:prstGeom prst="line">
            <a:avLst/>
          </a:prstGeom>
          <a:noFill/>
          <a:ln w="57150">
            <a:solidFill>
              <a:schemeClr val="tx1"/>
            </a:solidFill>
            <a:round/>
            <a:headEnd/>
            <a:tailEnd type="triangle" w="med" len="med"/>
          </a:ln>
        </p:spPr>
        <p:txBody>
          <a:bodyPr/>
          <a:lstStyle/>
          <a:p>
            <a:endParaRPr lang="pt-PT"/>
          </a:p>
        </p:txBody>
      </p:sp>
      <p:sp>
        <p:nvSpPr>
          <p:cNvPr id="12294" name="Line 6"/>
          <p:cNvSpPr>
            <a:spLocks noChangeShapeType="1"/>
          </p:cNvSpPr>
          <p:nvPr/>
        </p:nvSpPr>
        <p:spPr bwMode="auto">
          <a:xfrm>
            <a:off x="1692275" y="836613"/>
            <a:ext cx="0" cy="647700"/>
          </a:xfrm>
          <a:prstGeom prst="line">
            <a:avLst/>
          </a:prstGeom>
          <a:noFill/>
          <a:ln w="57150" cmpd="thinThick">
            <a:solidFill>
              <a:schemeClr val="tx1"/>
            </a:solidFill>
            <a:round/>
            <a:headEnd/>
            <a:tailEnd type="triangle" w="med" len="med"/>
          </a:ln>
        </p:spPr>
        <p:txBody>
          <a:bodyPr/>
          <a:lstStyle/>
          <a:p>
            <a:endParaRPr lang="pt-PT"/>
          </a:p>
        </p:txBody>
      </p:sp>
      <p:sp>
        <p:nvSpPr>
          <p:cNvPr id="5124" name="Text Box 7"/>
          <p:cNvSpPr txBox="1">
            <a:spLocks noChangeArrowheads="1"/>
          </p:cNvSpPr>
          <p:nvPr/>
        </p:nvSpPr>
        <p:spPr bwMode="auto">
          <a:xfrm>
            <a:off x="158750" y="1411288"/>
            <a:ext cx="184150" cy="304800"/>
          </a:xfrm>
          <a:prstGeom prst="rect">
            <a:avLst/>
          </a:prstGeom>
          <a:noFill/>
          <a:ln w="9525">
            <a:noFill/>
            <a:miter lim="800000"/>
            <a:headEnd/>
            <a:tailEnd/>
          </a:ln>
        </p:spPr>
        <p:txBody>
          <a:bodyPr wrap="none">
            <a:spAutoFit/>
          </a:bodyPr>
          <a:lstStyle/>
          <a:p>
            <a:pPr algn="l">
              <a:spcBef>
                <a:spcPct val="0"/>
              </a:spcBef>
            </a:pPr>
            <a:endParaRPr lang="en-US"/>
          </a:p>
        </p:txBody>
      </p:sp>
      <p:sp>
        <p:nvSpPr>
          <p:cNvPr id="12297" name="Line 9"/>
          <p:cNvSpPr>
            <a:spLocks noChangeShapeType="1"/>
          </p:cNvSpPr>
          <p:nvPr/>
        </p:nvSpPr>
        <p:spPr bwMode="auto">
          <a:xfrm>
            <a:off x="4211638" y="765175"/>
            <a:ext cx="0" cy="647700"/>
          </a:xfrm>
          <a:prstGeom prst="line">
            <a:avLst/>
          </a:prstGeom>
          <a:noFill/>
          <a:ln w="57150" cmpd="thinThick">
            <a:solidFill>
              <a:schemeClr val="tx1"/>
            </a:solidFill>
            <a:round/>
            <a:headEnd/>
            <a:tailEnd type="triangle" w="med" len="med"/>
          </a:ln>
        </p:spPr>
        <p:txBody>
          <a:bodyPr/>
          <a:lstStyle/>
          <a:p>
            <a:endParaRPr lang="pt-PT"/>
          </a:p>
        </p:txBody>
      </p:sp>
      <p:sp>
        <p:nvSpPr>
          <p:cNvPr id="5126" name="Text Box 11"/>
          <p:cNvSpPr txBox="1">
            <a:spLocks noChangeArrowheads="1"/>
          </p:cNvSpPr>
          <p:nvPr/>
        </p:nvSpPr>
        <p:spPr bwMode="auto">
          <a:xfrm>
            <a:off x="2124075" y="1628775"/>
            <a:ext cx="184150" cy="304800"/>
          </a:xfrm>
          <a:prstGeom prst="rect">
            <a:avLst/>
          </a:prstGeom>
          <a:noFill/>
          <a:ln w="9525">
            <a:noFill/>
            <a:miter lim="800000"/>
            <a:headEnd/>
            <a:tailEnd/>
          </a:ln>
        </p:spPr>
        <p:txBody>
          <a:bodyPr wrap="none">
            <a:spAutoFit/>
          </a:bodyPr>
          <a:lstStyle/>
          <a:p>
            <a:pPr algn="l">
              <a:spcBef>
                <a:spcPct val="0"/>
              </a:spcBef>
            </a:pPr>
            <a:endParaRPr lang="en-US"/>
          </a:p>
        </p:txBody>
      </p:sp>
      <p:sp>
        <p:nvSpPr>
          <p:cNvPr id="12300" name="Text Box 12"/>
          <p:cNvSpPr txBox="1">
            <a:spLocks noChangeArrowheads="1"/>
          </p:cNvSpPr>
          <p:nvPr/>
        </p:nvSpPr>
        <p:spPr bwMode="auto">
          <a:xfrm>
            <a:off x="3348038" y="1557338"/>
            <a:ext cx="1873250" cy="1558925"/>
          </a:xfrm>
          <a:prstGeom prst="rect">
            <a:avLst/>
          </a:prstGeom>
          <a:noFill/>
          <a:ln w="9525">
            <a:noFill/>
            <a:miter lim="800000"/>
            <a:headEnd/>
            <a:tailEnd/>
          </a:ln>
        </p:spPr>
        <p:txBody>
          <a:bodyPr>
            <a:spAutoFit/>
          </a:bodyPr>
          <a:lstStyle/>
          <a:p>
            <a:pPr>
              <a:spcBef>
                <a:spcPct val="0"/>
              </a:spcBef>
            </a:pPr>
            <a:r>
              <a:rPr lang="en-US" sz="1600" b="1">
                <a:latin typeface="Arial" charset="0"/>
              </a:rPr>
              <a:t>After his death the Baroness</a:t>
            </a:r>
            <a:br>
              <a:rPr lang="en-US" sz="1600" b="1">
                <a:latin typeface="Arial" charset="0"/>
              </a:rPr>
            </a:br>
            <a:r>
              <a:rPr lang="en-US" sz="1600" b="1">
                <a:latin typeface="Arial" charset="0"/>
              </a:rPr>
              <a:t>Marenholtz-Bulow</a:t>
            </a:r>
            <a:br>
              <a:rPr lang="en-US" sz="1600" b="1">
                <a:latin typeface="Arial" charset="0"/>
              </a:rPr>
            </a:br>
            <a:r>
              <a:rPr lang="en-US" sz="1600" b="1">
                <a:latin typeface="Arial" charset="0"/>
              </a:rPr>
              <a:t>disseminates his work</a:t>
            </a:r>
            <a:r>
              <a:rPr lang="en-US" sz="1600">
                <a:latin typeface="Arial" charset="0"/>
              </a:rPr>
              <a:t> </a:t>
            </a:r>
            <a:r>
              <a:rPr lang="en-US" sz="1600" b="1">
                <a:latin typeface="Arial" charset="0"/>
              </a:rPr>
              <a:t>in Europe</a:t>
            </a:r>
            <a:r>
              <a:rPr lang="pt-PT" sz="1600" b="1">
                <a:latin typeface="Arial" charset="0"/>
              </a:rPr>
              <a:t>.</a:t>
            </a:r>
          </a:p>
        </p:txBody>
      </p:sp>
      <p:sp>
        <p:nvSpPr>
          <p:cNvPr id="12302" name="Line 14"/>
          <p:cNvSpPr>
            <a:spLocks noChangeShapeType="1"/>
          </p:cNvSpPr>
          <p:nvPr/>
        </p:nvSpPr>
        <p:spPr bwMode="auto">
          <a:xfrm>
            <a:off x="4211638" y="3429000"/>
            <a:ext cx="0" cy="720725"/>
          </a:xfrm>
          <a:prstGeom prst="line">
            <a:avLst/>
          </a:prstGeom>
          <a:noFill/>
          <a:ln w="57150" cmpd="thinThick">
            <a:solidFill>
              <a:schemeClr val="tx1"/>
            </a:solidFill>
            <a:round/>
            <a:headEnd/>
            <a:tailEnd type="triangle" w="med" len="med"/>
          </a:ln>
        </p:spPr>
        <p:txBody>
          <a:bodyPr/>
          <a:lstStyle/>
          <a:p>
            <a:endParaRPr lang="pt-PT"/>
          </a:p>
        </p:txBody>
      </p:sp>
      <p:sp>
        <p:nvSpPr>
          <p:cNvPr id="12303" name="Text Box 15"/>
          <p:cNvSpPr txBox="1">
            <a:spLocks noChangeArrowheads="1"/>
          </p:cNvSpPr>
          <p:nvPr/>
        </p:nvSpPr>
        <p:spPr bwMode="auto">
          <a:xfrm>
            <a:off x="3348038" y="4365625"/>
            <a:ext cx="1873250" cy="942975"/>
          </a:xfrm>
          <a:prstGeom prst="rect">
            <a:avLst/>
          </a:prstGeom>
          <a:noFill/>
          <a:ln w="9525">
            <a:noFill/>
            <a:miter lim="800000"/>
            <a:headEnd/>
            <a:tailEnd/>
          </a:ln>
        </p:spPr>
        <p:txBody>
          <a:bodyPr>
            <a:spAutoFit/>
          </a:bodyPr>
          <a:lstStyle/>
          <a:p>
            <a:pPr>
              <a:spcBef>
                <a:spcPct val="0"/>
              </a:spcBef>
            </a:pPr>
            <a:r>
              <a:rPr lang="en-US" b="1"/>
              <a:t>In 1861, the Kindergartens could return to work in Germany.</a:t>
            </a:r>
            <a:r>
              <a:rPr lang="en-US"/>
              <a:t> </a:t>
            </a:r>
            <a:endParaRPr lang="pt-PT"/>
          </a:p>
        </p:txBody>
      </p:sp>
      <p:sp>
        <p:nvSpPr>
          <p:cNvPr id="12309" name="Rectangle 21"/>
          <p:cNvSpPr>
            <a:spLocks noChangeArrowheads="1"/>
          </p:cNvSpPr>
          <p:nvPr/>
        </p:nvSpPr>
        <p:spPr bwMode="auto">
          <a:xfrm>
            <a:off x="539750" y="1700213"/>
            <a:ext cx="2374900" cy="1465262"/>
          </a:xfrm>
          <a:prstGeom prst="rect">
            <a:avLst/>
          </a:prstGeom>
          <a:noFill/>
          <a:ln w="9525" algn="ctr">
            <a:noFill/>
            <a:miter lim="800000"/>
            <a:headEnd/>
            <a:tailEnd/>
          </a:ln>
        </p:spPr>
        <p:txBody>
          <a:bodyPr>
            <a:spAutoFit/>
          </a:bodyPr>
          <a:lstStyle/>
          <a:p>
            <a:r>
              <a:rPr lang="en-US" sz="1800" b="1"/>
              <a:t>In 1852, Fröbel, very uncomfortable with that law from the German government, dies.</a:t>
            </a:r>
            <a:r>
              <a:rPr lang="en-US" sz="1800"/>
              <a:t> </a:t>
            </a:r>
            <a:endParaRPr lang="pt-PT" sz="1800"/>
          </a:p>
        </p:txBody>
      </p:sp>
      <p:sp>
        <p:nvSpPr>
          <p:cNvPr id="12311" name="Line 23"/>
          <p:cNvSpPr>
            <a:spLocks noChangeShapeType="1"/>
          </p:cNvSpPr>
          <p:nvPr/>
        </p:nvSpPr>
        <p:spPr bwMode="auto">
          <a:xfrm>
            <a:off x="6948488" y="836613"/>
            <a:ext cx="0" cy="576262"/>
          </a:xfrm>
          <a:prstGeom prst="line">
            <a:avLst/>
          </a:prstGeom>
          <a:noFill/>
          <a:ln w="57150" cmpd="thinThick">
            <a:solidFill>
              <a:schemeClr val="tx1"/>
            </a:solidFill>
            <a:round/>
            <a:headEnd/>
            <a:tailEnd type="triangle" w="med" len="med"/>
          </a:ln>
        </p:spPr>
        <p:txBody>
          <a:bodyPr/>
          <a:lstStyle/>
          <a:p>
            <a:endParaRPr lang="pt-PT"/>
          </a:p>
        </p:txBody>
      </p:sp>
      <p:sp>
        <p:nvSpPr>
          <p:cNvPr id="12312" name="Text Box 24"/>
          <p:cNvSpPr txBox="1">
            <a:spLocks noChangeArrowheads="1"/>
          </p:cNvSpPr>
          <p:nvPr/>
        </p:nvSpPr>
        <p:spPr bwMode="auto">
          <a:xfrm>
            <a:off x="5795963" y="1557338"/>
            <a:ext cx="2370137" cy="1616075"/>
          </a:xfrm>
          <a:prstGeom prst="rect">
            <a:avLst/>
          </a:prstGeom>
          <a:noFill/>
          <a:ln w="9525" algn="ctr">
            <a:noFill/>
            <a:miter lim="800000"/>
            <a:headEnd/>
            <a:tailEnd/>
          </a:ln>
        </p:spPr>
        <p:txBody>
          <a:bodyPr>
            <a:spAutoFit/>
          </a:bodyPr>
          <a:lstStyle/>
          <a:p>
            <a:r>
              <a:rPr lang="en-US" sz="2000" b="1"/>
              <a:t>In 1892 was founded a kindergarten with his name: </a:t>
            </a:r>
            <a:r>
              <a:rPr lang="en-US" sz="1800" b="1"/>
              <a:t>Fröbel,</a:t>
            </a:r>
            <a:r>
              <a:rPr lang="en-US" sz="2000" b="1"/>
              <a:t> Kindergarten.</a:t>
            </a:r>
            <a:r>
              <a:rPr lang="en-US"/>
              <a:t> </a:t>
            </a:r>
            <a:endParaRPr lang="pt-PT"/>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 calcmode="lin" valueType="num">
                                      <p:cBhvr>
                                        <p:cTn id="7" dur="500" fill="hold"/>
                                        <p:tgtEl>
                                          <p:spTgt spid="1229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229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229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2292"/>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1" fill="hold" grpId="0" nodeType="clickEffect">
                                  <p:stCondLst>
                                    <p:cond delay="0"/>
                                  </p:stCondLst>
                                  <p:childTnLst>
                                    <p:set>
                                      <p:cBhvr>
                                        <p:cTn id="14" dur="1" fill="hold">
                                          <p:stCondLst>
                                            <p:cond delay="0"/>
                                          </p:stCondLst>
                                        </p:cTn>
                                        <p:tgtEl>
                                          <p:spTgt spid="12294"/>
                                        </p:tgtEl>
                                        <p:attrNameLst>
                                          <p:attrName>style.visibility</p:attrName>
                                        </p:attrNameLst>
                                      </p:cBhvr>
                                      <p:to>
                                        <p:strVal val="visible"/>
                                      </p:to>
                                    </p:set>
                                    <p:animEffect transition="in" filter="slide(fromTop)">
                                      <p:cBhvr>
                                        <p:cTn id="15" dur="500"/>
                                        <p:tgtEl>
                                          <p:spTgt spid="12294"/>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2309"/>
                                        </p:tgtEl>
                                        <p:attrNameLst>
                                          <p:attrName>style.visibility</p:attrName>
                                        </p:attrNameLst>
                                      </p:cBhvr>
                                      <p:to>
                                        <p:strVal val="visible"/>
                                      </p:to>
                                    </p:set>
                                    <p:anim calcmode="lin" valueType="num">
                                      <p:cBhvr additive="base">
                                        <p:cTn id="20" dur="500" fill="hold"/>
                                        <p:tgtEl>
                                          <p:spTgt spid="12309"/>
                                        </p:tgtEl>
                                        <p:attrNameLst>
                                          <p:attrName>ppt_x</p:attrName>
                                        </p:attrNameLst>
                                      </p:cBhvr>
                                      <p:tavLst>
                                        <p:tav tm="0">
                                          <p:val>
                                            <p:strVal val="#ppt_x"/>
                                          </p:val>
                                        </p:tav>
                                        <p:tav tm="100000">
                                          <p:val>
                                            <p:strVal val="#ppt_x"/>
                                          </p:val>
                                        </p:tav>
                                      </p:tavLst>
                                    </p:anim>
                                    <p:anim calcmode="lin" valueType="num">
                                      <p:cBhvr additive="base">
                                        <p:cTn id="21" dur="500" fill="hold"/>
                                        <p:tgtEl>
                                          <p:spTgt spid="12309"/>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2" presetClass="entr" presetSubtype="1" fill="hold" grpId="0" nodeType="clickEffect">
                                  <p:stCondLst>
                                    <p:cond delay="0"/>
                                  </p:stCondLst>
                                  <p:childTnLst>
                                    <p:set>
                                      <p:cBhvr>
                                        <p:cTn id="25" dur="1" fill="hold">
                                          <p:stCondLst>
                                            <p:cond delay="0"/>
                                          </p:stCondLst>
                                        </p:cTn>
                                        <p:tgtEl>
                                          <p:spTgt spid="12297"/>
                                        </p:tgtEl>
                                        <p:attrNameLst>
                                          <p:attrName>style.visibility</p:attrName>
                                        </p:attrNameLst>
                                      </p:cBhvr>
                                      <p:to>
                                        <p:strVal val="visible"/>
                                      </p:to>
                                    </p:set>
                                    <p:animEffect transition="in" filter="slide(fromTop)">
                                      <p:cBhvr>
                                        <p:cTn id="26" dur="500"/>
                                        <p:tgtEl>
                                          <p:spTgt spid="12297"/>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300"/>
                                        </p:tgtEl>
                                        <p:attrNameLst>
                                          <p:attrName>style.visibility</p:attrName>
                                        </p:attrNameLst>
                                      </p:cBhvr>
                                      <p:to>
                                        <p:strVal val="visible"/>
                                      </p:to>
                                    </p:set>
                                    <p:anim calcmode="lin" valueType="num">
                                      <p:cBhvr additive="base">
                                        <p:cTn id="31" dur="500" fill="hold"/>
                                        <p:tgtEl>
                                          <p:spTgt spid="12300"/>
                                        </p:tgtEl>
                                        <p:attrNameLst>
                                          <p:attrName>ppt_x</p:attrName>
                                        </p:attrNameLst>
                                      </p:cBhvr>
                                      <p:tavLst>
                                        <p:tav tm="0">
                                          <p:val>
                                            <p:strVal val="#ppt_x"/>
                                          </p:val>
                                        </p:tav>
                                        <p:tav tm="100000">
                                          <p:val>
                                            <p:strVal val="#ppt_x"/>
                                          </p:val>
                                        </p:tav>
                                      </p:tavLst>
                                    </p:anim>
                                    <p:anim calcmode="lin" valueType="num">
                                      <p:cBhvr additive="base">
                                        <p:cTn id="32" dur="500" fill="hold"/>
                                        <p:tgtEl>
                                          <p:spTgt spid="1230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2" presetClass="entr" presetSubtype="1" fill="hold" grpId="0" nodeType="clickEffect">
                                  <p:stCondLst>
                                    <p:cond delay="0"/>
                                  </p:stCondLst>
                                  <p:childTnLst>
                                    <p:set>
                                      <p:cBhvr>
                                        <p:cTn id="36" dur="1" fill="hold">
                                          <p:stCondLst>
                                            <p:cond delay="0"/>
                                          </p:stCondLst>
                                        </p:cTn>
                                        <p:tgtEl>
                                          <p:spTgt spid="12302"/>
                                        </p:tgtEl>
                                        <p:attrNameLst>
                                          <p:attrName>style.visibility</p:attrName>
                                        </p:attrNameLst>
                                      </p:cBhvr>
                                      <p:to>
                                        <p:strVal val="visible"/>
                                      </p:to>
                                    </p:set>
                                    <p:animEffect transition="in" filter="slide(fromTop)">
                                      <p:cBhvr>
                                        <p:cTn id="37" dur="500"/>
                                        <p:tgtEl>
                                          <p:spTgt spid="12302"/>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2303"/>
                                        </p:tgtEl>
                                        <p:attrNameLst>
                                          <p:attrName>style.visibility</p:attrName>
                                        </p:attrNameLst>
                                      </p:cBhvr>
                                      <p:to>
                                        <p:strVal val="visible"/>
                                      </p:to>
                                    </p:set>
                                    <p:anim calcmode="lin" valueType="num">
                                      <p:cBhvr additive="base">
                                        <p:cTn id="42" dur="500" fill="hold"/>
                                        <p:tgtEl>
                                          <p:spTgt spid="12303"/>
                                        </p:tgtEl>
                                        <p:attrNameLst>
                                          <p:attrName>ppt_x</p:attrName>
                                        </p:attrNameLst>
                                      </p:cBhvr>
                                      <p:tavLst>
                                        <p:tav tm="0">
                                          <p:val>
                                            <p:strVal val="#ppt_x"/>
                                          </p:val>
                                        </p:tav>
                                        <p:tav tm="100000">
                                          <p:val>
                                            <p:strVal val="#ppt_x"/>
                                          </p:val>
                                        </p:tav>
                                      </p:tavLst>
                                    </p:anim>
                                    <p:anim calcmode="lin" valueType="num">
                                      <p:cBhvr additive="base">
                                        <p:cTn id="43" dur="500" fill="hold"/>
                                        <p:tgtEl>
                                          <p:spTgt spid="12303"/>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12311"/>
                                        </p:tgtEl>
                                        <p:attrNameLst>
                                          <p:attrName>style.visibility</p:attrName>
                                        </p:attrNameLst>
                                      </p:cBhvr>
                                      <p:to>
                                        <p:strVal val="visible"/>
                                      </p:to>
                                    </p:set>
                                    <p:animEffect transition="in" filter="slide(fromTop)">
                                      <p:cBhvr>
                                        <p:cTn id="48" dur="500"/>
                                        <p:tgtEl>
                                          <p:spTgt spid="12311"/>
                                        </p:tgtEl>
                                      </p:cBhvr>
                                    </p:animEffect>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312"/>
                                        </p:tgtEl>
                                        <p:attrNameLst>
                                          <p:attrName>style.visibility</p:attrName>
                                        </p:attrNameLst>
                                      </p:cBhvr>
                                      <p:to>
                                        <p:strVal val="visible"/>
                                      </p:to>
                                    </p:set>
                                    <p:anim calcmode="lin" valueType="num">
                                      <p:cBhvr additive="base">
                                        <p:cTn id="53" dur="500" fill="hold"/>
                                        <p:tgtEl>
                                          <p:spTgt spid="12312"/>
                                        </p:tgtEl>
                                        <p:attrNameLst>
                                          <p:attrName>ppt_x</p:attrName>
                                        </p:attrNameLst>
                                      </p:cBhvr>
                                      <p:tavLst>
                                        <p:tav tm="0">
                                          <p:val>
                                            <p:strVal val="#ppt_x"/>
                                          </p:val>
                                        </p:tav>
                                        <p:tav tm="100000">
                                          <p:val>
                                            <p:strVal val="#ppt_x"/>
                                          </p:val>
                                        </p:tav>
                                      </p:tavLst>
                                    </p:anim>
                                    <p:anim calcmode="lin" valueType="num">
                                      <p:cBhvr additive="base">
                                        <p:cTn id="54" dur="500" fill="hold"/>
                                        <p:tgtEl>
                                          <p:spTgt spid="123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nimBg="1"/>
      <p:bldP spid="12294" grpId="0" animBg="1"/>
      <p:bldP spid="12297" grpId="0" animBg="1"/>
      <p:bldP spid="12300" grpId="0"/>
      <p:bldP spid="12302" grpId="0" animBg="1"/>
      <p:bldP spid="12303" grpId="0"/>
      <p:bldP spid="12309" grpId="0"/>
      <p:bldP spid="12311" grpId="0" animBg="1"/>
      <p:bldP spid="1231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611188" y="1343025"/>
            <a:ext cx="7993062" cy="1004888"/>
          </a:xfrm>
          <a:prstGeom prst="rect">
            <a:avLst/>
          </a:prstGeom>
          <a:noFill/>
          <a:ln w="9525" algn="ctr">
            <a:noFill/>
            <a:miter lim="800000"/>
            <a:headEnd/>
            <a:tailEnd/>
          </a:ln>
        </p:spPr>
        <p:txBody>
          <a:bodyPr>
            <a:spAutoFit/>
          </a:bodyPr>
          <a:lstStyle/>
          <a:p>
            <a:pPr algn="just">
              <a:buFont typeface="Wingdings" pitchFamily="2" charset="2"/>
              <a:buChar char="Ø"/>
            </a:pPr>
            <a:r>
              <a:rPr lang="en-US" sz="2400" b="1">
                <a:latin typeface="Tahoma" pitchFamily="34" charset="0"/>
              </a:rPr>
              <a:t>Fröbel was the first person that used toys</a:t>
            </a:r>
          </a:p>
          <a:p>
            <a:pPr algn="just">
              <a:buFont typeface="Wingdings" pitchFamily="2" charset="2"/>
              <a:buNone/>
            </a:pPr>
            <a:r>
              <a:rPr lang="en-US" sz="2400" b="1">
                <a:latin typeface="Tahoma" pitchFamily="34" charset="0"/>
              </a:rPr>
              <a:t>for educational purposes</a:t>
            </a:r>
            <a:r>
              <a:rPr lang="pt-PT" sz="2400" b="1">
                <a:latin typeface="Tahoma" pitchFamily="34" charset="0"/>
              </a:rPr>
              <a:t>.</a:t>
            </a:r>
          </a:p>
        </p:txBody>
      </p:sp>
      <p:sp>
        <p:nvSpPr>
          <p:cNvPr id="6147" name="Rectangle 8"/>
          <p:cNvSpPr>
            <a:spLocks noChangeArrowheads="1"/>
          </p:cNvSpPr>
          <p:nvPr/>
        </p:nvSpPr>
        <p:spPr bwMode="auto">
          <a:xfrm>
            <a:off x="611188" y="3284538"/>
            <a:ext cx="7632700" cy="1311275"/>
          </a:xfrm>
          <a:prstGeom prst="rect">
            <a:avLst/>
          </a:prstGeom>
          <a:noFill/>
          <a:ln w="9525" algn="ctr">
            <a:noFill/>
            <a:miter lim="800000"/>
            <a:headEnd/>
            <a:tailEnd/>
          </a:ln>
        </p:spPr>
        <p:txBody>
          <a:bodyPr>
            <a:spAutoFit/>
          </a:bodyPr>
          <a:lstStyle/>
          <a:p>
            <a:pPr algn="just">
              <a:buFont typeface="Wingdings" pitchFamily="2" charset="2"/>
              <a:buChar char="Ø"/>
            </a:pPr>
            <a:r>
              <a:rPr lang="en-US" sz="2000" b="1">
                <a:latin typeface="Tahoma" pitchFamily="34" charset="0"/>
              </a:rPr>
              <a:t>He idealized systematic resources for children to express themselves: the building blocks that were used by children in their creative activity, paper, cardboard, clay and sawdust.</a:t>
            </a:r>
            <a:r>
              <a:rPr lang="en-US" sz="2000">
                <a:latin typeface="Tahoma" pitchFamily="34" charset="0"/>
              </a:rPr>
              <a:t> </a:t>
            </a:r>
            <a:endParaRPr lang="pt-PT" sz="2000">
              <a:latin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additive="base">
                                        <p:cTn id="7" dur="500" fill="hold"/>
                                        <p:tgtEl>
                                          <p:spTgt spid="17412"/>
                                        </p:tgtEl>
                                        <p:attrNameLst>
                                          <p:attrName>ppt_x</p:attrName>
                                        </p:attrNameLst>
                                      </p:cBhvr>
                                      <p:tavLst>
                                        <p:tav tm="0">
                                          <p:val>
                                            <p:strVal val="#ppt_x"/>
                                          </p:val>
                                        </p:tav>
                                        <p:tav tm="100000">
                                          <p:val>
                                            <p:strVal val="#ppt_x"/>
                                          </p:val>
                                        </p:tav>
                                      </p:tavLst>
                                    </p:anim>
                                    <p:anim calcmode="lin" valueType="num">
                                      <p:cBhvr additive="base">
                                        <p:cTn id="8" dur="500" fill="hold"/>
                                        <p:tgtEl>
                                          <p:spTgt spid="174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15364" name="Rectangle 4"/>
          <p:cNvSpPr>
            <a:spLocks noChangeArrowheads="1"/>
          </p:cNvSpPr>
          <p:nvPr/>
        </p:nvSpPr>
        <p:spPr bwMode="auto">
          <a:xfrm>
            <a:off x="611188" y="1844675"/>
            <a:ext cx="8137525" cy="4325938"/>
          </a:xfrm>
          <a:prstGeom prst="rect">
            <a:avLst/>
          </a:prstGeom>
          <a:noFill/>
          <a:ln w="9525" algn="ctr">
            <a:noFill/>
            <a:miter lim="800000"/>
            <a:headEnd/>
            <a:tailEnd/>
          </a:ln>
        </p:spPr>
        <p:txBody>
          <a:bodyPr>
            <a:spAutoFit/>
          </a:bodyPr>
          <a:lstStyle/>
          <a:p>
            <a:pPr algn="just">
              <a:buFont typeface="Wingdings" pitchFamily="2" charset="2"/>
              <a:buChar char="Ø"/>
            </a:pPr>
            <a:r>
              <a:rPr lang="pt-PT" sz="2400" dirty="0"/>
              <a:t> </a:t>
            </a:r>
            <a:r>
              <a:rPr lang="pt-PT" sz="2800" b="1" dirty="0">
                <a:latin typeface="Tahoma" pitchFamily="34" charset="0"/>
              </a:rPr>
              <a:t>To </a:t>
            </a:r>
            <a:r>
              <a:rPr lang="pt-PT" sz="2800" b="1" dirty="0" err="1">
                <a:latin typeface="Tahoma" pitchFamily="34" charset="0"/>
              </a:rPr>
              <a:t>Frobel</a:t>
            </a:r>
            <a:r>
              <a:rPr lang="pt-PT" sz="2800" b="1" dirty="0">
                <a:latin typeface="Tahoma" pitchFamily="34" charset="0"/>
              </a:rPr>
              <a:t> </a:t>
            </a:r>
            <a:r>
              <a:rPr lang="pt-PT" sz="2800" b="1" dirty="0" err="1">
                <a:latin typeface="Tahoma" pitchFamily="34" charset="0"/>
              </a:rPr>
              <a:t>humans</a:t>
            </a:r>
            <a:r>
              <a:rPr lang="pt-PT" sz="2800" b="1" dirty="0">
                <a:latin typeface="Tahoma" pitchFamily="34" charset="0"/>
              </a:rPr>
              <a:t> </a:t>
            </a:r>
            <a:r>
              <a:rPr lang="pt-PT" sz="2800" b="1" dirty="0" err="1">
                <a:latin typeface="Tahoma" pitchFamily="34" charset="0"/>
              </a:rPr>
              <a:t>develop</a:t>
            </a:r>
            <a:r>
              <a:rPr lang="pt-PT" sz="2800" b="1" dirty="0">
                <a:latin typeface="Tahoma" pitchFamily="34" charset="0"/>
              </a:rPr>
              <a:t> </a:t>
            </a:r>
            <a:r>
              <a:rPr lang="pt-PT" sz="2800" b="1" dirty="0" err="1">
                <a:latin typeface="Tahoma" pitchFamily="34" charset="0"/>
              </a:rPr>
              <a:t>according</a:t>
            </a:r>
            <a:r>
              <a:rPr lang="pt-PT" sz="2800" b="1" dirty="0">
                <a:latin typeface="Tahoma" pitchFamily="34" charset="0"/>
              </a:rPr>
              <a:t> to </a:t>
            </a:r>
            <a:r>
              <a:rPr lang="pt-PT" sz="2800" b="1" dirty="0" err="1">
                <a:latin typeface="Tahoma" pitchFamily="34" charset="0"/>
              </a:rPr>
              <a:t>these</a:t>
            </a:r>
            <a:r>
              <a:rPr lang="pt-PT" sz="2800" b="1" dirty="0">
                <a:latin typeface="Tahoma" pitchFamily="34" charset="0"/>
              </a:rPr>
              <a:t> steps:</a:t>
            </a:r>
          </a:p>
          <a:p>
            <a:pPr algn="just">
              <a:buFont typeface="Wingdings" pitchFamily="2" charset="2"/>
              <a:buChar char="Ø"/>
            </a:pPr>
            <a:endParaRPr lang="pt-PT" sz="2800" b="1" dirty="0">
              <a:latin typeface="Tahoma" pitchFamily="34" charset="0"/>
            </a:endParaRPr>
          </a:p>
          <a:p>
            <a:pPr algn="just">
              <a:buFont typeface="Wingdings" pitchFamily="2" charset="2"/>
              <a:buChar char="Ø"/>
            </a:pPr>
            <a:r>
              <a:rPr lang="pt-PT" sz="2400" b="1" dirty="0">
                <a:latin typeface="Tahoma" pitchFamily="34" charset="0"/>
              </a:rPr>
              <a:t>1- </a:t>
            </a:r>
            <a:r>
              <a:rPr lang="pt-PT" sz="2400" b="1" dirty="0" err="1">
                <a:latin typeface="Tahoma" pitchFamily="34" charset="0"/>
              </a:rPr>
              <a:t>Childhood</a:t>
            </a:r>
            <a:r>
              <a:rPr lang="pt-PT" sz="2400" b="1" dirty="0">
                <a:latin typeface="Tahoma" pitchFamily="34" charset="0"/>
              </a:rPr>
              <a:t>;</a:t>
            </a:r>
          </a:p>
          <a:p>
            <a:pPr algn="just">
              <a:buFont typeface="Wingdings" pitchFamily="2" charset="2"/>
              <a:buChar char="Ø"/>
            </a:pPr>
            <a:r>
              <a:rPr lang="pt-PT" sz="2400" b="1" dirty="0">
                <a:latin typeface="Tahoma" pitchFamily="34" charset="0"/>
              </a:rPr>
              <a:t>2- </a:t>
            </a:r>
            <a:r>
              <a:rPr lang="en-US" sz="2400" b="1" dirty="0">
                <a:latin typeface="Tahoma" pitchFamily="34" charset="0"/>
              </a:rPr>
              <a:t>Infancy</a:t>
            </a:r>
            <a:r>
              <a:rPr lang="en-US" sz="2400" dirty="0">
                <a:latin typeface="Tahoma" pitchFamily="34" charset="0"/>
              </a:rPr>
              <a:t> </a:t>
            </a:r>
            <a:r>
              <a:rPr lang="pt-PT" sz="2400" b="1" dirty="0">
                <a:latin typeface="Tahoma" pitchFamily="34" charset="0"/>
              </a:rPr>
              <a:t>;</a:t>
            </a:r>
          </a:p>
          <a:p>
            <a:pPr algn="just">
              <a:buFont typeface="Wingdings" pitchFamily="2" charset="2"/>
              <a:buChar char="Ø"/>
            </a:pPr>
            <a:r>
              <a:rPr lang="pt-PT" sz="2400" b="1" dirty="0">
                <a:latin typeface="Tahoma" pitchFamily="34" charset="0"/>
              </a:rPr>
              <a:t>3- </a:t>
            </a:r>
            <a:r>
              <a:rPr lang="pt-PT" sz="2400" b="1" dirty="0" err="1">
                <a:latin typeface="Tahoma" pitchFamily="34" charset="0"/>
              </a:rPr>
              <a:t>Puberty</a:t>
            </a:r>
            <a:r>
              <a:rPr lang="pt-PT" sz="2400" b="1" dirty="0">
                <a:latin typeface="Tahoma" pitchFamily="34" charset="0"/>
              </a:rPr>
              <a:t>;</a:t>
            </a:r>
          </a:p>
          <a:p>
            <a:pPr algn="just">
              <a:buFont typeface="Wingdings" pitchFamily="2" charset="2"/>
              <a:buChar char="Ø"/>
            </a:pPr>
            <a:r>
              <a:rPr lang="pt-PT" sz="2400" b="1" dirty="0">
                <a:latin typeface="Tahoma" pitchFamily="34" charset="0"/>
              </a:rPr>
              <a:t>4- </a:t>
            </a:r>
            <a:r>
              <a:rPr lang="pt-PT" sz="2400" b="1" dirty="0" err="1">
                <a:latin typeface="Tahoma" pitchFamily="34" charset="0"/>
              </a:rPr>
              <a:t>Youth</a:t>
            </a:r>
            <a:r>
              <a:rPr lang="pt-PT" sz="2400" b="1" dirty="0">
                <a:latin typeface="Tahoma" pitchFamily="34" charset="0"/>
              </a:rPr>
              <a:t>;</a:t>
            </a:r>
          </a:p>
          <a:p>
            <a:pPr algn="just">
              <a:buFont typeface="Wingdings" pitchFamily="2" charset="2"/>
              <a:buChar char="Ø"/>
            </a:pPr>
            <a:r>
              <a:rPr lang="pt-PT" sz="2400" b="1" dirty="0">
                <a:latin typeface="Tahoma" pitchFamily="34" charset="0"/>
              </a:rPr>
              <a:t>5- </a:t>
            </a:r>
            <a:r>
              <a:rPr lang="pt-PT" sz="2400" b="1" dirty="0" err="1">
                <a:latin typeface="Tahoma" pitchFamily="34" charset="0"/>
              </a:rPr>
              <a:t>Maturity</a:t>
            </a:r>
            <a:endParaRPr lang="pt-PT" sz="2400" b="1" dirty="0">
              <a:latin typeface="Tahoma" pitchFamily="34" charset="0"/>
            </a:endParaRPr>
          </a:p>
        </p:txBody>
      </p:sp>
      <p:sp>
        <p:nvSpPr>
          <p:cNvPr id="7171" name="Text Box 6"/>
          <p:cNvSpPr txBox="1">
            <a:spLocks noChangeArrowheads="1"/>
          </p:cNvSpPr>
          <p:nvPr/>
        </p:nvSpPr>
        <p:spPr bwMode="auto">
          <a:xfrm>
            <a:off x="611188" y="620713"/>
            <a:ext cx="7848600" cy="822325"/>
          </a:xfrm>
          <a:prstGeom prst="rect">
            <a:avLst/>
          </a:prstGeom>
          <a:noFill/>
          <a:ln w="9525" algn="ctr">
            <a:noFill/>
            <a:miter lim="800000"/>
            <a:headEnd/>
            <a:tailEnd/>
          </a:ln>
        </p:spPr>
        <p:txBody>
          <a:bodyPr>
            <a:spAutoFit/>
          </a:bodyPr>
          <a:lstStyle/>
          <a:p>
            <a:pPr algn="just"/>
            <a:r>
              <a:rPr lang="en-US" sz="2400" b="1" i="1">
                <a:latin typeface="Tahoma" pitchFamily="34" charset="0"/>
              </a:rPr>
              <a:t>He was concerned in observating children and       understanding their development.</a:t>
            </a:r>
            <a:r>
              <a:rPr lang="en-US" sz="2400" b="1">
                <a:latin typeface="Tahoma" pitchFamily="34" charset="0"/>
              </a:rPr>
              <a:t> </a:t>
            </a:r>
            <a:endParaRPr lang="pt-PT" sz="2400" b="1">
              <a:latin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additive="base">
                                        <p:cTn id="7" dur="500" fill="hold"/>
                                        <p:tgtEl>
                                          <p:spTgt spid="15364"/>
                                        </p:tgtEl>
                                        <p:attrNameLst>
                                          <p:attrName>ppt_x</p:attrName>
                                        </p:attrNameLst>
                                      </p:cBhvr>
                                      <p:tavLst>
                                        <p:tav tm="0">
                                          <p:val>
                                            <p:strVal val="#ppt_x"/>
                                          </p:val>
                                        </p:tav>
                                        <p:tav tm="100000">
                                          <p:val>
                                            <p:strVal val="#ppt_x"/>
                                          </p:val>
                                        </p:tav>
                                      </p:tavLst>
                                    </p:anim>
                                    <p:anim calcmode="lin" valueType="num">
                                      <p:cBhvr additive="base">
                                        <p:cTn id="8" dur="500" fill="hold"/>
                                        <p:tgtEl>
                                          <p:spTgt spid="1536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468313" y="1773238"/>
            <a:ext cx="8208962" cy="2378075"/>
          </a:xfrm>
          <a:prstGeom prst="rect">
            <a:avLst/>
          </a:prstGeom>
          <a:noFill/>
          <a:ln w="9525" algn="ctr">
            <a:noFill/>
            <a:miter lim="800000"/>
            <a:headEnd/>
            <a:tailEnd/>
          </a:ln>
        </p:spPr>
        <p:txBody>
          <a:bodyPr>
            <a:spAutoFit/>
          </a:bodyPr>
          <a:lstStyle/>
          <a:p>
            <a:pPr algn="just">
              <a:buFont typeface="Wingdings" pitchFamily="2" charset="2"/>
              <a:buChar char="Ø"/>
            </a:pPr>
            <a:r>
              <a:rPr lang="en-US" sz="2000">
                <a:latin typeface="Tahoma" pitchFamily="34" charset="0"/>
              </a:rPr>
              <a:t>Tours to the mountains and valleys were made weekly at school with Fröbel. In his view, nature had enormous power to help children to understand herself and others. </a:t>
            </a:r>
            <a:endParaRPr lang="pt-PT" sz="2000">
              <a:latin typeface="Tahoma" pitchFamily="34" charset="0"/>
            </a:endParaRPr>
          </a:p>
          <a:p>
            <a:pPr algn="just">
              <a:buFont typeface="Wingdings" pitchFamily="2" charset="2"/>
              <a:buChar char="Ø"/>
            </a:pPr>
            <a:r>
              <a:rPr lang="en-US" sz="2000">
                <a:latin typeface="Tahoma" pitchFamily="34" charset="0"/>
              </a:rPr>
              <a:t>The appreciation of hiking as a form of study would constitute a dash of pedagogical movement known as "New School". Note that the "study tours" are still widely used as pedagogical activity of great importance. </a:t>
            </a:r>
            <a:endParaRPr lang="pt-PT" sz="2000">
              <a:latin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8436"/>
                                        </p:tgtEl>
                                        <p:attrNameLst>
                                          <p:attrName>style.visibility</p:attrName>
                                        </p:attrNameLst>
                                      </p:cBhvr>
                                      <p:to>
                                        <p:strVal val="visible"/>
                                      </p:to>
                                    </p:set>
                                    <p:anim calcmode="lin" valueType="num">
                                      <p:cBhvr additive="base">
                                        <p:cTn id="7" dur="500" fill="hold"/>
                                        <p:tgtEl>
                                          <p:spTgt spid="18436"/>
                                        </p:tgtEl>
                                        <p:attrNameLst>
                                          <p:attrName>ppt_x</p:attrName>
                                        </p:attrNameLst>
                                      </p:cBhvr>
                                      <p:tavLst>
                                        <p:tav tm="0">
                                          <p:val>
                                            <p:strVal val="#ppt_x"/>
                                          </p:val>
                                        </p:tav>
                                        <p:tav tm="100000">
                                          <p:val>
                                            <p:strVal val="#ppt_x"/>
                                          </p:val>
                                        </p:tav>
                                      </p:tavLst>
                                    </p:anim>
                                    <p:anim calcmode="lin" valueType="num">
                                      <p:cBhvr additive="base">
                                        <p:cTn id="8" dur="500" fill="hold"/>
                                        <p:tgtEl>
                                          <p:spTgt spid="184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en-US" smtClean="0"/>
              <a:t>In his “Education of Man” from 1826 </a:t>
            </a:r>
            <a:endParaRPr lang="pt-PT" smtClean="0"/>
          </a:p>
        </p:txBody>
      </p:sp>
      <p:sp>
        <p:nvSpPr>
          <p:cNvPr id="9219" name="Rectangle 3"/>
          <p:cNvSpPr>
            <a:spLocks noGrp="1" noChangeArrowheads="1"/>
          </p:cNvSpPr>
          <p:nvPr>
            <p:ph type="body" idx="1"/>
          </p:nvPr>
        </p:nvSpPr>
        <p:spPr/>
        <p:txBody>
          <a:bodyPr/>
          <a:lstStyle/>
          <a:p>
            <a:pPr algn="just" eaLnBrk="1" hangingPunct="1">
              <a:lnSpc>
                <a:spcPct val="80000"/>
              </a:lnSpc>
            </a:pPr>
            <a:r>
              <a:rPr lang="en-US" smtClean="0"/>
              <a:t>Fröbel states that "education is the process by which an individual develops a self-conscious human condition, with all their power running track and harmoniously in relation to nature and society. Moreover, it was the same process by which humanity as a whole, originally had risen above the animal and will continue to grow until their present condition. It involves both the individual and the universal evolution. " </a:t>
            </a:r>
            <a:endParaRPr lang="pt-PT" sz="1400" smtClean="0">
              <a:latin typeface="Tahoma" pitchFamily="34" charset="0"/>
            </a:endParaRPr>
          </a:p>
          <a:p>
            <a:pPr eaLnBrk="1" hangingPunct="1">
              <a:lnSpc>
                <a:spcPct val="80000"/>
              </a:lnSpc>
            </a:pPr>
            <a:endParaRPr lang="pt-PT" sz="1400" smtClean="0">
              <a:latin typeface="Tahoma"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eaLnBrk="1" hangingPunct="1"/>
            <a:r>
              <a:rPr lang="en-US" sz="2800" b="1" smtClean="0"/>
              <a:t>Main categories of educational conceptions</a:t>
            </a:r>
            <a:r>
              <a:rPr lang="en-US" sz="2800" smtClean="0"/>
              <a:t> </a:t>
            </a:r>
            <a:r>
              <a:rPr lang="pt-PT" sz="2800" b="1" smtClean="0">
                <a:latin typeface="Tahoma" pitchFamily="34" charset="0"/>
              </a:rPr>
              <a:t/>
            </a:r>
            <a:br>
              <a:rPr lang="pt-PT" sz="2800" b="1" smtClean="0">
                <a:latin typeface="Tahoma" pitchFamily="34" charset="0"/>
              </a:rPr>
            </a:br>
            <a:r>
              <a:rPr lang="pt-PT" sz="2800" b="1" smtClean="0">
                <a:latin typeface="Tahoma" pitchFamily="34" charset="0"/>
              </a:rPr>
              <a:t>of Friedrich Fröbel</a:t>
            </a:r>
            <a:r>
              <a:rPr lang="pt-PT" sz="3200" b="1" smtClean="0">
                <a:latin typeface="Tahoma" pitchFamily="34" charset="0"/>
              </a:rPr>
              <a:t/>
            </a:r>
            <a:br>
              <a:rPr lang="pt-PT" sz="3200" b="1" smtClean="0">
                <a:latin typeface="Tahoma" pitchFamily="34" charset="0"/>
              </a:rPr>
            </a:br>
            <a:endParaRPr lang="pt-PT" sz="3200" b="1" smtClean="0">
              <a:latin typeface="Tahoma" pitchFamily="34" charset="0"/>
            </a:endParaRPr>
          </a:p>
        </p:txBody>
      </p:sp>
      <p:sp>
        <p:nvSpPr>
          <p:cNvPr id="10243" name="Rectangle 3"/>
          <p:cNvSpPr>
            <a:spLocks noGrp="1" noChangeArrowheads="1"/>
          </p:cNvSpPr>
          <p:nvPr>
            <p:ph type="body" idx="1"/>
          </p:nvPr>
        </p:nvSpPr>
        <p:spPr/>
        <p:txBody>
          <a:bodyPr/>
          <a:lstStyle/>
          <a:p>
            <a:pPr algn="just" eaLnBrk="1" hangingPunct="1">
              <a:buFont typeface="Wingdings" pitchFamily="2" charset="2"/>
              <a:buChar char="Ø"/>
            </a:pPr>
            <a:r>
              <a:rPr lang="en-US" smtClean="0"/>
              <a:t>The pupil must be treated according to his dignity as child of God, within a climate of understanding and freedom; the educator is required to comply with the pupil throughout his integrity.</a:t>
            </a:r>
            <a:endParaRPr lang="pt-PT"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674</Words>
  <Application>Microsoft Office PowerPoint</Application>
  <PresentationFormat>Apresentação no Ecrã (4:3)</PresentationFormat>
  <Paragraphs>52</Paragraphs>
  <Slides>11</Slides>
  <Notes>0</Notes>
  <HiddenSlides>0</HiddenSlides>
  <MMClips>0</MMClips>
  <ScaleCrop>false</ScaleCrop>
  <HeadingPairs>
    <vt:vector size="4" baseType="variant">
      <vt:variant>
        <vt:lpstr>Tema</vt:lpstr>
      </vt:variant>
      <vt:variant>
        <vt:i4>1</vt:i4>
      </vt:variant>
      <vt:variant>
        <vt:lpstr>Títulos dos diapositivos</vt:lpstr>
      </vt:variant>
      <vt:variant>
        <vt:i4>11</vt:i4>
      </vt:variant>
    </vt:vector>
  </HeadingPairs>
  <TitlesOfParts>
    <vt:vector size="12" baseType="lpstr">
      <vt:lpstr>Tema do Office</vt:lpstr>
      <vt:lpstr>Diapositivo 1</vt:lpstr>
      <vt:lpstr>Diapositivo 2</vt:lpstr>
      <vt:lpstr>Diapositivo 3</vt:lpstr>
      <vt:lpstr>Diapositivo 4</vt:lpstr>
      <vt:lpstr>Diapositivo 5</vt:lpstr>
      <vt:lpstr>Diapositivo 6</vt:lpstr>
      <vt:lpstr>Diapositivo 7</vt:lpstr>
      <vt:lpstr>In his “Education of Man” from 1826 </vt:lpstr>
      <vt:lpstr>Main categories of educational conceptions  of Friedrich Fröbel </vt:lpstr>
      <vt:lpstr>Diapositivo 10</vt:lpstr>
      <vt:lpstr>Contemporary features of his work: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Diapositivo 1</dc:title>
  <dc:creator>Admin</dc:creator>
  <cp:lastModifiedBy>Admin</cp:lastModifiedBy>
  <cp:revision>4</cp:revision>
  <dcterms:created xsi:type="dcterms:W3CDTF">2018-11-07T23:08:15Z</dcterms:created>
  <dcterms:modified xsi:type="dcterms:W3CDTF">2018-11-07T23:17:11Z</dcterms:modified>
</cp:coreProperties>
</file>